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8"/>
  </p:notesMasterIdLst>
  <p:sldIdLst>
    <p:sldId id="256" r:id="rId2"/>
    <p:sldId id="265" r:id="rId3"/>
    <p:sldId id="278" r:id="rId4"/>
    <p:sldId id="279" r:id="rId5"/>
    <p:sldId id="280" r:id="rId6"/>
    <p:sldId id="294" r:id="rId7"/>
    <p:sldId id="282" r:id="rId8"/>
    <p:sldId id="281" r:id="rId9"/>
    <p:sldId id="283" r:id="rId10"/>
    <p:sldId id="285" r:id="rId11"/>
    <p:sldId id="295" r:id="rId12"/>
    <p:sldId id="296" r:id="rId13"/>
    <p:sldId id="297" r:id="rId14"/>
    <p:sldId id="298" r:id="rId15"/>
    <p:sldId id="284" r:id="rId16"/>
    <p:sldId id="286" r:id="rId17"/>
    <p:sldId id="299" r:id="rId18"/>
    <p:sldId id="288" r:id="rId19"/>
    <p:sldId id="300" r:id="rId20"/>
    <p:sldId id="301" r:id="rId21"/>
    <p:sldId id="289" r:id="rId22"/>
    <p:sldId id="290" r:id="rId23"/>
    <p:sldId id="291" r:id="rId24"/>
    <p:sldId id="292" r:id="rId25"/>
    <p:sldId id="293" r:id="rId26"/>
    <p:sldId id="271" r:id="rId27"/>
  </p:sldIdLst>
  <p:sldSz cx="50399950" cy="28440063"/>
  <p:notesSz cx="6858000" cy="9144000"/>
  <p:embeddedFontLst>
    <p:embeddedFont>
      <p:font typeface="Barlow Bold" panose="020B0604020202020204" charset="0"/>
      <p:regular r:id="rId29"/>
    </p:embeddedFont>
    <p:embeddedFont>
      <p:font typeface="Barlow Ultra-Bold" panose="020B0604020202020204" charset="0"/>
      <p:regular r:id="rId30"/>
    </p:embeddedFont>
    <p:embeddedFont>
      <p:font typeface="Century Gothic" panose="020B0502020202020204" pitchFamily="3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7" autoAdjust="0"/>
    <p:restoredTop sz="86441" autoAdjust="0"/>
  </p:normalViewPr>
  <p:slideViewPr>
    <p:cSldViewPr>
      <p:cViewPr varScale="1">
        <p:scale>
          <a:sx n="11" d="100"/>
          <a:sy n="11" d="100"/>
        </p:scale>
        <p:origin x="276" y="312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1" d="100"/>
        <a:sy n="31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74C7DC-9CCE-4AC3-B1C6-C6929FD2CE9B}" type="datetimeFigureOut">
              <a:rPr lang="it-IT" smtClean="0"/>
              <a:t>07/01/2026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1143000"/>
            <a:ext cx="5470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7C5C9-6D0D-4A9E-9BAD-20EC6DB0873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5895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17C5C9-6D0D-4A9E-9BAD-20EC6DB0873F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0236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78C74F-302A-CEF4-AD4F-F84364407A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6492DCC3-A5AC-3CF0-B231-F2CB2A85A6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EDF4D8D3-9EAC-980E-F614-1E2C017A7C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E636792-686F-63F9-8088-9C0174B219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17C5C9-6D0D-4A9E-9BAD-20EC6DB0873F}" type="slidenum">
              <a:rPr lang="it-IT" smtClean="0"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75999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FEB00-7AEE-B26A-C0CF-83CE993C64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9DFF83BE-3B78-8A5E-B57C-D24E23F071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367337CD-EA5D-9ECE-608E-686C39045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BB51BA4-0C2F-2715-6B08-C4BA87206B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17C5C9-6D0D-4A9E-9BAD-20EC6DB0873F}" type="slidenum">
              <a:rPr lang="it-IT" smtClean="0"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49106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05FB2-08A1-D980-A978-41040CE787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994BBB64-BE05-7B19-878F-581F8E748F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B48E02C5-AC6A-4737-029C-5E82963815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41CEF1C-DABD-B155-9D9C-87D949D4DA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17C5C9-6D0D-4A9E-9BAD-20EC6DB0873F}" type="slidenum">
              <a:rPr lang="it-IT" smtClean="0"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076383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6242B3-399C-1FA6-D9BF-AEA5FA72EC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27255553-50DC-79A0-C639-74C73B0A31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D53D3B68-38DA-6064-5EC8-3B5266AE7B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CE7F2FE-CD29-D50C-1261-E5F68DC91C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17C5C9-6D0D-4A9E-9BAD-20EC6DB0873F}" type="slidenum">
              <a:rPr lang="it-IT" smtClean="0"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36940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826220-1191-5504-0E6D-C8042667C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8DA81C09-5F84-6D37-2246-2016C60239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AA12CE5C-3FC3-4232-F0FC-538B928105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C2CA9FD-BFA1-34DE-8295-4DF7E8AD0E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17C5C9-6D0D-4A9E-9BAD-20EC6DB0873F}" type="slidenum">
              <a:rPr lang="it-IT" smtClean="0"/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94564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3793931" y="4815488"/>
            <a:ext cx="24383139" cy="31417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135"/>
              </a:lnSpc>
            </a:pPr>
            <a:r>
              <a:rPr lang="en-US" sz="2087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FEOCROMOCITOMA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7773230" y="13057150"/>
            <a:ext cx="20078538" cy="2285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8950"/>
              </a:lnSpc>
            </a:pPr>
            <a:r>
              <a:rPr lang="en-US" sz="13534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Dottor</a:t>
            </a: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Daniel Di Mattia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7016435" cy="1111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24551368" y="18424519"/>
            <a:ext cx="24727807" cy="4055938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>
              <a:lnSpc>
                <a:spcPts val="5520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Azienda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Ospedaliera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– Polo Universitario</a:t>
            </a:r>
          </a:p>
          <a:p>
            <a:pPr>
              <a:lnSpc>
                <a:spcPts val="5520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>
              <a:lnSpc>
                <a:spcPts val="5520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Ospedale Luigi Sacco</a:t>
            </a:r>
          </a:p>
          <a:p>
            <a:pPr>
              <a:lnSpc>
                <a:spcPts val="5520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>
              <a:lnSpc>
                <a:spcPts val="2511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Milano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1345261" y="8918396"/>
            <a:ext cx="47271307" cy="11367291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t-IT" sz="9921" dirty="0">
              <a:solidFill>
                <a:schemeClr val="bg1"/>
              </a:solidFill>
            </a:endParaRPr>
          </a:p>
          <a:p>
            <a:r>
              <a:rPr lang="it-IT" sz="9921" dirty="0">
                <a:solidFill>
                  <a:schemeClr val="bg1"/>
                </a:solidFill>
              </a:rPr>
              <a:t>Daniel Di Mattia, Marco Lotti, Giulia Carrara, Gloria Goi, Anna Maffioli, </a:t>
            </a:r>
          </a:p>
          <a:p>
            <a:r>
              <a:rPr lang="it-IT" sz="9921" dirty="0">
                <a:solidFill>
                  <a:schemeClr val="bg1"/>
                </a:solidFill>
              </a:rPr>
              <a:t>Piergiorgio Danelli.</a:t>
            </a:r>
          </a:p>
          <a:p>
            <a:r>
              <a:rPr lang="it-IT" sz="9921" dirty="0">
                <a:solidFill>
                  <a:schemeClr val="bg1"/>
                </a:solidFill>
              </a:rPr>
              <a:t>Ospedale Luigi Sacco ASST-FBF-Sacco Milano</a:t>
            </a:r>
          </a:p>
          <a:p>
            <a:r>
              <a:rPr lang="it-IT" sz="9921" dirty="0">
                <a:solidFill>
                  <a:schemeClr val="bg1"/>
                </a:solidFill>
              </a:rPr>
              <a:t>Istituto di Scienze Biomediche Università degli Studi di Milano</a:t>
            </a:r>
          </a:p>
          <a:p>
            <a:endParaRPr lang="it-IT" sz="9921" dirty="0">
              <a:solidFill>
                <a:schemeClr val="bg1"/>
              </a:solidFill>
            </a:endParaRPr>
          </a:p>
          <a:p>
            <a:endParaRPr lang="it-IT" sz="9921" dirty="0">
              <a:solidFill>
                <a:schemeClr val="bg1"/>
              </a:solidFill>
            </a:endParaRPr>
          </a:p>
          <a:p>
            <a:endParaRPr lang="it-IT" sz="9921" dirty="0">
              <a:solidFill>
                <a:schemeClr val="bg1"/>
              </a:solidFill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0795252" y="2487565"/>
            <a:ext cx="3697063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SINDROME CORONARICA ACUTA PERIOPERATORIA IN UN CASO DI</a:t>
            </a:r>
          </a:p>
          <a:p>
            <a:r>
              <a:rPr lang="it-IT" sz="9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FEOCROMOCITOMA. QUALI ACCERTAMENTI CARDIOLOGICI PREOPERATORI?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06309-3025-B79A-C4D8-4D62A3DA1B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FE780DEA-9514-59FA-7B2E-5770870C1A44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A14D40B6-BB18-30BF-C913-E7CA5D53F2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5607A5B3-6F4D-B02A-51B0-A9DBE8391F6D}"/>
              </a:ext>
            </a:extLst>
          </p:cNvPr>
          <p:cNvSpPr txBox="1"/>
          <p:nvPr/>
        </p:nvSpPr>
        <p:spPr>
          <a:xfrm>
            <a:off x="419999" y="6447631"/>
            <a:ext cx="49559951" cy="171908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45"/>
              </a:spcAft>
            </a:pPr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it-IT" sz="15000" dirty="0" err="1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feocromocitomi</a:t>
            </a:r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sono rari tumori neuroendocrini che secernono catecolamine. La presentazione clinica è variabile, con il trattamento terapeutico anti-ipertensivo (AHT) come caratteristica clinica più comune. la TAC con mezzo di contrasto è l'esame di imaging di scelta e il test genetico dovrebbe essere richiesto in tutti i pazienti.</a:t>
            </a:r>
            <a:endParaRPr lang="it-IT" sz="15000" kern="100" dirty="0">
              <a:solidFill>
                <a:srgbClr val="003366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FB63291C-7623-70FC-C3CA-42B1B3BCDBF8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DIAGNOSTICA PREOPERATORIA</a:t>
            </a:r>
          </a:p>
        </p:txBody>
      </p:sp>
    </p:spTree>
    <p:extLst>
      <p:ext uri="{BB962C8B-B14F-4D97-AF65-F5344CB8AC3E}">
        <p14:creationId xmlns:p14="http://schemas.microsoft.com/office/powerpoint/2010/main" val="1769072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9B8DB-FA9B-DD67-E8F9-BEA5231FBF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641FA246-F427-A33A-3674-2F5E253E6E80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6C8011B-2932-CAA8-027C-A2EE41D937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8025B288-F026-AF0E-EF39-F160523AF9C7}"/>
              </a:ext>
            </a:extLst>
          </p:cNvPr>
          <p:cNvSpPr txBox="1"/>
          <p:nvPr/>
        </p:nvSpPr>
        <p:spPr>
          <a:xfrm>
            <a:off x="419999" y="6447631"/>
            <a:ext cx="49559951" cy="122510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45"/>
              </a:spcAft>
            </a:pPr>
            <a:r>
              <a:rPr lang="it-IT" sz="15000" kern="100" dirty="0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presentazione clinica del </a:t>
            </a:r>
            <a:r>
              <a:rPr lang="it-IT" sz="15000" kern="100" dirty="0" err="1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feocromocitoma</a:t>
            </a:r>
            <a:r>
              <a:rPr lang="it-IT" sz="15000" kern="100" dirty="0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è molto variabile: si va da casi con la tipica triade di cefalea, tachicardia e sudorazione, ad altri casi che vengono rilevati nel contesto di uno studio funzionale per la presenza di un </a:t>
            </a:r>
            <a:r>
              <a:rPr lang="it-IT" sz="15000" kern="100" dirty="0" err="1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incidentaloma</a:t>
            </a:r>
            <a:r>
              <a:rPr lang="it-IT" sz="15000" kern="100" dirty="0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surrenalico.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D944A67F-898D-A78C-8220-6E0ED5FBC9DF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DIAGNOSTICA PREOPERATORIA</a:t>
            </a:r>
          </a:p>
        </p:txBody>
      </p:sp>
    </p:spTree>
    <p:extLst>
      <p:ext uri="{BB962C8B-B14F-4D97-AF65-F5344CB8AC3E}">
        <p14:creationId xmlns:p14="http://schemas.microsoft.com/office/powerpoint/2010/main" val="2242951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0B88F1-5530-8A32-D399-C35C0A6E25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564E79CD-6078-C350-261C-23FD9330355C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137D6419-2431-8287-08A7-E4E6100AA3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02FEABE3-80B1-ACC5-4F9F-F059128474A2}"/>
              </a:ext>
            </a:extLst>
          </p:cNvPr>
          <p:cNvSpPr txBox="1"/>
          <p:nvPr/>
        </p:nvSpPr>
        <p:spPr>
          <a:xfrm>
            <a:off x="419999" y="6447631"/>
            <a:ext cx="49559951" cy="171908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45"/>
              </a:spcAft>
            </a:pPr>
            <a:r>
              <a:rPr lang="it-IT" sz="15000" kern="100" dirty="0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Gli obbiettivi del trattamento </a:t>
            </a:r>
            <a:r>
              <a:rPr lang="it-IT" sz="15000" kern="100" dirty="0" err="1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</a:t>
            </a:r>
            <a:r>
              <a:rPr lang="it-IT" sz="15000" kern="100" dirty="0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-chirurgico nei pazienti con </a:t>
            </a:r>
            <a:r>
              <a:rPr lang="it-IT" sz="15000" kern="100" dirty="0" err="1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feocromocitoma</a:t>
            </a:r>
            <a:r>
              <a:rPr lang="it-IT" sz="15000" kern="100" dirty="0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sono la normalizzazione della pressione arteriosa (BP) e della frequenza cardiaca (HR), il ripristino della deplezione del volume cardiaco e l'evitare il rischio di una tempesta </a:t>
            </a:r>
            <a:r>
              <a:rPr lang="it-IT" sz="15000" kern="100" dirty="0" err="1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catecolaminergica</a:t>
            </a:r>
            <a:r>
              <a:rPr lang="it-IT" sz="15000" kern="100" dirty="0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 le sue conseguenze negative sulla frequenza cardiaca.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0D3283D-CCBD-D4A1-7603-8DF90642CE4D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DIAGNOSTICA PREOPERATORIA</a:t>
            </a:r>
          </a:p>
        </p:txBody>
      </p:sp>
    </p:spTree>
    <p:extLst>
      <p:ext uri="{BB962C8B-B14F-4D97-AF65-F5344CB8AC3E}">
        <p14:creationId xmlns:p14="http://schemas.microsoft.com/office/powerpoint/2010/main" val="1674731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729666-0EB8-4CC1-0D00-70E81F574F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C9AA6E40-9B71-0413-45EF-B99F9423B32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4A0AA4EA-3EA3-732D-2208-6FB4241D67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41FFCB0F-000C-35F8-567F-C2D14B9B43BB}"/>
              </a:ext>
            </a:extLst>
          </p:cNvPr>
          <p:cNvSpPr txBox="1"/>
          <p:nvPr/>
        </p:nvSpPr>
        <p:spPr>
          <a:xfrm>
            <a:off x="419999" y="6447631"/>
            <a:ext cx="49559951" cy="16250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</a:rPr>
              <a:t>Paziente di 70 Anni, Sesso Femminile</a:t>
            </a:r>
          </a:p>
          <a:p>
            <a:pPr algn="ctr"/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</a:rPr>
              <a:t>Comorbidità</a:t>
            </a:r>
          </a:p>
          <a:p>
            <a:pPr algn="just"/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</a:rPr>
              <a:t>Epilessia</a:t>
            </a:r>
          </a:p>
          <a:p>
            <a:pPr algn="just"/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</a:rPr>
              <a:t>Ipertensione Arteriosa</a:t>
            </a:r>
          </a:p>
          <a:p>
            <a:pPr algn="just"/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</a:rPr>
              <a:t>Morbo di </a:t>
            </a:r>
            <a:r>
              <a:rPr lang="it-IT" sz="15000" dirty="0" err="1">
                <a:solidFill>
                  <a:srgbClr val="003366"/>
                </a:solidFill>
                <a:latin typeface="Century Gothic" panose="020B0502020202020204" pitchFamily="34" charset="0"/>
              </a:rPr>
              <a:t>Dupuytren</a:t>
            </a:r>
            <a:endParaRPr lang="it-IT" sz="15000" dirty="0">
              <a:solidFill>
                <a:srgbClr val="003366"/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</a:rPr>
              <a:t>Pregressa emorroidectomia</a:t>
            </a:r>
          </a:p>
          <a:p>
            <a:pPr algn="just"/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</a:rPr>
              <a:t>Pregresso intervento femore destro</a:t>
            </a:r>
            <a:endParaRPr lang="it-IT" sz="15000" kern="100" dirty="0">
              <a:solidFill>
                <a:srgbClr val="003366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564E49DB-DC94-8FD8-7BFB-82DF1EA05D7D}"/>
              </a:ext>
            </a:extLst>
          </p:cNvPr>
          <p:cNvSpPr txBox="1"/>
          <p:nvPr/>
        </p:nvSpPr>
        <p:spPr>
          <a:xfrm>
            <a:off x="5536288" y="952677"/>
            <a:ext cx="4337143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DIAGNOSTICA PREOPERATORIA</a:t>
            </a:r>
          </a:p>
          <a:p>
            <a:pPr algn="ctr"/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CARATTERISTICHE DEL CASE REPORT</a:t>
            </a:r>
          </a:p>
        </p:txBody>
      </p:sp>
    </p:spTree>
    <p:extLst>
      <p:ext uri="{BB962C8B-B14F-4D97-AF65-F5344CB8AC3E}">
        <p14:creationId xmlns:p14="http://schemas.microsoft.com/office/powerpoint/2010/main" val="2537963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DAB5B-9AE2-786C-22AF-2705CC773A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36221E26-E9D8-FC58-D4A2-BD2EDAE6F8C8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1001F485-4118-CA4E-FA0B-0A771AB4E2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208EF2C7-81F6-3E62-5B20-19C3E35053DD}"/>
              </a:ext>
            </a:extLst>
          </p:cNvPr>
          <p:cNvSpPr txBox="1"/>
          <p:nvPr/>
        </p:nvSpPr>
        <p:spPr>
          <a:xfrm>
            <a:off x="419999" y="3353334"/>
            <a:ext cx="49559951" cy="18558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Anamnesi Cardiologica</a:t>
            </a:r>
          </a:p>
          <a:p>
            <a:pPr algn="just"/>
            <a:endParaRPr lang="it-IT" sz="15000" dirty="0">
              <a:solidFill>
                <a:srgbClr val="003366"/>
              </a:solidFill>
              <a:latin typeface="Century Gothic" panose="020B0502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</a:rPr>
              <a:t>Ricovero in cardiologia per dolore </a:t>
            </a:r>
            <a:r>
              <a:rPr lang="it-IT" sz="15000" dirty="0" err="1">
                <a:solidFill>
                  <a:srgbClr val="003366"/>
                </a:solidFill>
                <a:latin typeface="Century Gothic" panose="020B0502020202020204" pitchFamily="34" charset="0"/>
              </a:rPr>
              <a:t>torarico</a:t>
            </a:r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</a:rPr>
              <a:t> (2014): CVG: coronarie con stenosi non critiche.</a:t>
            </a:r>
          </a:p>
          <a:p>
            <a:pPr algn="just"/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</a:rPr>
              <a:t>RM cardiaca (04/2023): FE:73%. nei limiti il VS. Lieve riduzione della FE del VD (43%). Non aree di alterato segnale da infiltrazione adiposa/edema. Non aree di ipoperfusione o Late </a:t>
            </a:r>
            <a:r>
              <a:rPr lang="it-IT" sz="15000" dirty="0" err="1">
                <a:solidFill>
                  <a:srgbClr val="003366"/>
                </a:solidFill>
                <a:latin typeface="Century Gothic" panose="020B0502020202020204" pitchFamily="34" charset="0"/>
              </a:rPr>
              <a:t>Gadolinium</a:t>
            </a:r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</a:rPr>
              <a:t> </a:t>
            </a:r>
            <a:r>
              <a:rPr lang="it-IT" sz="15000" dirty="0" err="1">
                <a:solidFill>
                  <a:srgbClr val="003366"/>
                </a:solidFill>
                <a:latin typeface="Century Gothic" panose="020B0502020202020204" pitchFamily="34" charset="0"/>
              </a:rPr>
              <a:t>Enhacement</a:t>
            </a:r>
            <a:r>
              <a:rPr lang="it-IT" sz="15000" dirty="0">
                <a:solidFill>
                  <a:srgbClr val="003366"/>
                </a:solidFill>
                <a:latin typeface="Century Gothic" panose="020B0502020202020204" pitchFamily="34" charset="0"/>
              </a:rPr>
              <a:t> (LGE).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31088091-9DE5-E16B-265B-58ED2564BA87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DIAGNOSTICA PREOPERATORIA</a:t>
            </a:r>
          </a:p>
        </p:txBody>
      </p:sp>
    </p:spTree>
    <p:extLst>
      <p:ext uri="{BB962C8B-B14F-4D97-AF65-F5344CB8AC3E}">
        <p14:creationId xmlns:p14="http://schemas.microsoft.com/office/powerpoint/2010/main" val="983929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7564F-D63D-3B1C-C033-9500AB96F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F3594EEF-A4DE-F74C-DFED-4AEC3FB1D275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45D94C88-2E18-A16E-0DEB-EE505C919A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E5614F0E-FA15-69E6-2048-AB6A3DC1F14D}"/>
              </a:ext>
            </a:extLst>
          </p:cNvPr>
          <p:cNvSpPr txBox="1"/>
          <p:nvPr/>
        </p:nvSpPr>
        <p:spPr>
          <a:xfrm>
            <a:off x="419999" y="3777773"/>
            <a:ext cx="49559951" cy="20097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0000" dirty="0">
                <a:solidFill>
                  <a:srgbClr val="003366"/>
                </a:solidFill>
                <a:latin typeface="Century Gothic" panose="020B0502020202020204" pitchFamily="34" charset="0"/>
              </a:rPr>
              <a:t>DIAGNOSTICA TC ed EMATOCHIMICA DEL PAZIENTE</a:t>
            </a:r>
          </a:p>
          <a:p>
            <a:r>
              <a:rPr lang="it-IT" sz="10000" b="1" dirty="0" err="1">
                <a:solidFill>
                  <a:srgbClr val="003366"/>
                </a:solidFill>
                <a:latin typeface="Century Gothic" panose="020B0502020202020204" pitchFamily="34" charset="0"/>
              </a:rPr>
              <a:t>Incidentaloma</a:t>
            </a:r>
            <a:r>
              <a:rPr lang="it-IT" sz="10000" b="1" dirty="0">
                <a:solidFill>
                  <a:srgbClr val="003366"/>
                </a:solidFill>
                <a:latin typeface="Century Gothic" panose="020B0502020202020204" pitchFamily="34" charset="0"/>
              </a:rPr>
              <a:t> surrenalico sinistro alla TC torace-addome con MDC </a:t>
            </a:r>
            <a:r>
              <a:rPr lang="it-IT" sz="10000" dirty="0">
                <a:solidFill>
                  <a:srgbClr val="003366"/>
                </a:solidFill>
                <a:latin typeface="Century Gothic" panose="020B0502020202020204" pitchFamily="34" charset="0"/>
              </a:rPr>
              <a:t>(Luglio 2024) effettuata per follow up </a:t>
            </a:r>
            <a:r>
              <a:rPr lang="it-IT" sz="10000" dirty="0" err="1">
                <a:solidFill>
                  <a:srgbClr val="003366"/>
                </a:solidFill>
                <a:latin typeface="Century Gothic" panose="020B0502020202020204" pitchFamily="34" charset="0"/>
              </a:rPr>
              <a:t>micronodulo</a:t>
            </a:r>
            <a:r>
              <a:rPr lang="it-IT" sz="10000" dirty="0">
                <a:solidFill>
                  <a:srgbClr val="003366"/>
                </a:solidFill>
                <a:latin typeface="Century Gothic" panose="020B0502020202020204" pitchFamily="34" charset="0"/>
              </a:rPr>
              <a:t> polmonare in sede paracardiaca sinistra.</a:t>
            </a:r>
          </a:p>
          <a:p>
            <a:r>
              <a:rPr lang="it-IT" sz="10000" dirty="0">
                <a:solidFill>
                  <a:srgbClr val="003366"/>
                </a:solidFill>
                <a:latin typeface="Century Gothic" panose="020B0502020202020204" pitchFamily="34" charset="0"/>
              </a:rPr>
              <a:t>TC torace-addome (Luglio 2024): Stabili focolai di </a:t>
            </a:r>
            <a:r>
              <a:rPr lang="it-IT" sz="10000" dirty="0" err="1">
                <a:solidFill>
                  <a:srgbClr val="003366"/>
                </a:solidFill>
                <a:latin typeface="Century Gothic" panose="020B0502020202020204" pitchFamily="34" charset="0"/>
              </a:rPr>
              <a:t>iperdensità</a:t>
            </a:r>
            <a:r>
              <a:rPr lang="it-IT" sz="10000" dirty="0">
                <a:solidFill>
                  <a:srgbClr val="003366"/>
                </a:solidFill>
                <a:latin typeface="Century Gothic" panose="020B0502020202020204" pitchFamily="34" charset="0"/>
              </a:rPr>
              <a:t> polmonare al segmento ventrale lobo superiore destro e sinistro. </a:t>
            </a:r>
            <a:r>
              <a:rPr lang="it-IT" sz="10000" dirty="0" err="1">
                <a:solidFill>
                  <a:srgbClr val="003366"/>
                </a:solidFill>
                <a:latin typeface="Century Gothic" panose="020B0502020202020204" pitchFamily="34" charset="0"/>
              </a:rPr>
              <a:t>Micronodulo</a:t>
            </a:r>
            <a:r>
              <a:rPr lang="it-IT" sz="10000" dirty="0">
                <a:solidFill>
                  <a:srgbClr val="003366"/>
                </a:solidFill>
                <a:latin typeface="Century Gothic" panose="020B0502020202020204" pitchFamily="34" charset="0"/>
              </a:rPr>
              <a:t> calcifico sub apicale lobo inferiore destro. Lacune </a:t>
            </a:r>
            <a:r>
              <a:rPr lang="it-IT" sz="10000" dirty="0" err="1">
                <a:solidFill>
                  <a:srgbClr val="003366"/>
                </a:solidFill>
                <a:latin typeface="Century Gothic" panose="020B0502020202020204" pitchFamily="34" charset="0"/>
              </a:rPr>
              <a:t>ipodense</a:t>
            </a:r>
            <a:r>
              <a:rPr lang="it-IT" sz="10000" dirty="0">
                <a:solidFill>
                  <a:srgbClr val="003366"/>
                </a:solidFill>
                <a:latin typeface="Century Gothic" panose="020B0502020202020204" pitchFamily="34" charset="0"/>
              </a:rPr>
              <a:t> a livello del fegato millimetriche riconducibili a cisti epatiche. </a:t>
            </a:r>
          </a:p>
          <a:p>
            <a:r>
              <a:rPr lang="it-IT" sz="10000" b="1" dirty="0">
                <a:solidFill>
                  <a:srgbClr val="003366"/>
                </a:solidFill>
                <a:latin typeface="Century Gothic" panose="020B0502020202020204" pitchFamily="34" charset="0"/>
              </a:rPr>
              <a:t>Surrene sinistro aumentato di volume. Margini lobulati, densità disomogenea basale, diametro 34x54x38 mm, assai sospetta per primitività.</a:t>
            </a:r>
          </a:p>
          <a:p>
            <a:endParaRPr lang="it-IT" sz="10000" dirty="0">
              <a:solidFill>
                <a:srgbClr val="003366"/>
              </a:solidFill>
              <a:latin typeface="Century Gothic" panose="020B0502020202020204" pitchFamily="34" charset="0"/>
            </a:endParaRPr>
          </a:p>
          <a:p>
            <a:r>
              <a:rPr lang="it-IT" sz="10000" b="1" dirty="0" err="1">
                <a:solidFill>
                  <a:srgbClr val="003366"/>
                </a:solidFill>
                <a:latin typeface="Century Gothic" panose="020B0502020202020204" pitchFamily="34" charset="0"/>
              </a:rPr>
              <a:t>Cromogranina</a:t>
            </a:r>
            <a:r>
              <a:rPr lang="it-IT" sz="10000" b="1" dirty="0">
                <a:solidFill>
                  <a:srgbClr val="003366"/>
                </a:solidFill>
                <a:latin typeface="Century Gothic" panose="020B0502020202020204" pitchFamily="34" charset="0"/>
              </a:rPr>
              <a:t> A 202 ng/ml</a:t>
            </a:r>
          </a:p>
          <a:p>
            <a:r>
              <a:rPr lang="it-IT" sz="10000" b="1" dirty="0" err="1">
                <a:solidFill>
                  <a:srgbClr val="003366"/>
                </a:solidFill>
                <a:latin typeface="Century Gothic" panose="020B0502020202020204" pitchFamily="34" charset="0"/>
              </a:rPr>
              <a:t>Metanefrine</a:t>
            </a:r>
            <a:r>
              <a:rPr lang="it-IT" sz="10000" b="1" dirty="0">
                <a:solidFill>
                  <a:srgbClr val="003366"/>
                </a:solidFill>
                <a:latin typeface="Century Gothic" panose="020B0502020202020204" pitchFamily="34" charset="0"/>
              </a:rPr>
              <a:t> urinarie positive</a:t>
            </a:r>
            <a:endParaRPr lang="it-IT" sz="10000" kern="100" dirty="0">
              <a:solidFill>
                <a:srgbClr val="003366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47E06E1A-721B-D2BE-5793-7D8CA1A7B39B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DIAGNOSTICA PREOPERATORIA</a:t>
            </a:r>
          </a:p>
        </p:txBody>
      </p:sp>
    </p:spTree>
    <p:extLst>
      <p:ext uri="{BB962C8B-B14F-4D97-AF65-F5344CB8AC3E}">
        <p14:creationId xmlns:p14="http://schemas.microsoft.com/office/powerpoint/2010/main" val="37619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3D41C-9661-315F-4408-A06BC84A2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5D18B90E-F8CF-94B6-FE0A-9709B6EA5482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A8CFEAF4-5A93-8B2F-8879-5BB1D7CD91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CBEF88CE-EF65-2F73-9B5F-4E5F6CD25C1C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DIAGNOSTICA PREOPERATORIA</a:t>
            </a:r>
          </a:p>
        </p:txBody>
      </p:sp>
      <p:pic>
        <p:nvPicPr>
          <p:cNvPr id="5" name="Segnaposto contenuto 10">
            <a:extLst>
              <a:ext uri="{FF2B5EF4-FFF2-40B4-BE49-F238E27FC236}">
                <a16:creationId xmlns:a16="http://schemas.microsoft.com/office/drawing/2014/main" id="{D42F0B9B-ACE9-5973-9F92-E3B446B0CD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2975" y="3735593"/>
            <a:ext cx="19546586" cy="19546586"/>
          </a:xfrm>
          <a:prstGeom prst="rect">
            <a:avLst/>
          </a:prstGeom>
        </p:spPr>
      </p:pic>
      <p:sp>
        <p:nvSpPr>
          <p:cNvPr id="4" name="Freccia in giù 3">
            <a:extLst>
              <a:ext uri="{FF2B5EF4-FFF2-40B4-BE49-F238E27FC236}">
                <a16:creationId xmlns:a16="http://schemas.microsoft.com/office/drawing/2014/main" id="{D2CFCB5B-13B9-77A4-6DC1-40DD6CB53B46}"/>
              </a:ext>
            </a:extLst>
          </p:cNvPr>
          <p:cNvSpPr/>
          <p:nvPr/>
        </p:nvSpPr>
        <p:spPr>
          <a:xfrm>
            <a:off x="27348095" y="12163694"/>
            <a:ext cx="916266" cy="2056337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441921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C1F238-2FB8-AED2-8B47-17058DBA5E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F27B5C5E-0D4B-F039-0634-56B240D3D012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6BAAC32-CB33-0FEF-7E84-29F44AA021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EC260879-0852-23A4-5916-CCEA82DEBBAE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DIAGNOSTICA PREOPERATORIA</a:t>
            </a:r>
          </a:p>
        </p:txBody>
      </p:sp>
      <p:pic>
        <p:nvPicPr>
          <p:cNvPr id="4" name="Segnaposto contenuto 16">
            <a:extLst>
              <a:ext uri="{FF2B5EF4-FFF2-40B4-BE49-F238E27FC236}">
                <a16:creationId xmlns:a16="http://schemas.microsoft.com/office/drawing/2014/main" id="{F193623D-95B3-517B-D69E-B0C7BCB00B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375" y="3542477"/>
            <a:ext cx="21238910" cy="21238910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39E33498-412F-3D77-64A1-406F603A6D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3795" y="3533745"/>
            <a:ext cx="21238911" cy="21238911"/>
          </a:xfrm>
          <a:prstGeom prst="rect">
            <a:avLst/>
          </a:prstGeom>
        </p:spPr>
      </p:pic>
      <p:sp>
        <p:nvSpPr>
          <p:cNvPr id="6" name="Freccia in giù 5">
            <a:extLst>
              <a:ext uri="{FF2B5EF4-FFF2-40B4-BE49-F238E27FC236}">
                <a16:creationId xmlns:a16="http://schemas.microsoft.com/office/drawing/2014/main" id="{5655F456-DA32-2D84-E415-69B76ECD1DFC}"/>
              </a:ext>
            </a:extLst>
          </p:cNvPr>
          <p:cNvSpPr/>
          <p:nvPr/>
        </p:nvSpPr>
        <p:spPr>
          <a:xfrm>
            <a:off x="5081309" y="3705494"/>
            <a:ext cx="242129" cy="49793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Freccia in giù 7">
            <a:extLst>
              <a:ext uri="{FF2B5EF4-FFF2-40B4-BE49-F238E27FC236}">
                <a16:creationId xmlns:a16="http://schemas.microsoft.com/office/drawing/2014/main" id="{3522CABC-41C4-5BAA-2441-A6E57374D2FF}"/>
              </a:ext>
            </a:extLst>
          </p:cNvPr>
          <p:cNvSpPr/>
          <p:nvPr/>
        </p:nvSpPr>
        <p:spPr>
          <a:xfrm>
            <a:off x="16665575" y="14524831"/>
            <a:ext cx="916266" cy="2056337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Freccia in giù 8">
            <a:extLst>
              <a:ext uri="{FF2B5EF4-FFF2-40B4-BE49-F238E27FC236}">
                <a16:creationId xmlns:a16="http://schemas.microsoft.com/office/drawing/2014/main" id="{E5390CB1-1DC8-EC8B-8892-20995DDC12AA}"/>
              </a:ext>
            </a:extLst>
          </p:cNvPr>
          <p:cNvSpPr/>
          <p:nvPr/>
        </p:nvSpPr>
        <p:spPr>
          <a:xfrm>
            <a:off x="39525575" y="14228762"/>
            <a:ext cx="916266" cy="2056337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497970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843975-4D65-E77E-F791-221DD89BB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A43BBC3A-F825-0F73-D6B6-AB1810A7FF79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1AEF4A66-768C-613A-F025-60E3894DB5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8FDDADCF-68F3-5EBB-7AE2-58827F9B4F79}"/>
              </a:ext>
            </a:extLst>
          </p:cNvPr>
          <p:cNvSpPr txBox="1"/>
          <p:nvPr/>
        </p:nvSpPr>
        <p:spPr>
          <a:xfrm>
            <a:off x="419999" y="5361533"/>
            <a:ext cx="49559951" cy="16250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5000" b="1" dirty="0">
                <a:solidFill>
                  <a:srgbClr val="336699"/>
                </a:solidFill>
                <a:latin typeface="Century Gothic" panose="020B0502020202020204" pitchFamily="34" charset="0"/>
              </a:rPr>
              <a:t>Valutazione </a:t>
            </a:r>
            <a:r>
              <a:rPr lang="it-IT" sz="15000" b="1" dirty="0" err="1">
                <a:solidFill>
                  <a:srgbClr val="336699"/>
                </a:solidFill>
                <a:latin typeface="Century Gothic" panose="020B0502020202020204" pitchFamily="34" charset="0"/>
              </a:rPr>
              <a:t>pre</a:t>
            </a:r>
            <a:r>
              <a:rPr lang="it-IT" sz="15000" b="1" dirty="0">
                <a:solidFill>
                  <a:srgbClr val="336699"/>
                </a:solidFill>
                <a:latin typeface="Century Gothic" panose="020B0502020202020204" pitchFamily="34" charset="0"/>
              </a:rPr>
              <a:t>-intervento</a:t>
            </a:r>
          </a:p>
          <a:p>
            <a:pPr algn="ctr"/>
            <a:endParaRPr lang="it-IT" sz="15000" dirty="0">
              <a:solidFill>
                <a:srgbClr val="336699"/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Alla luce del quadro clinico e strumentale veniva posta indicazione ad intervento chirurgico di </a:t>
            </a:r>
            <a:r>
              <a:rPr lang="it-IT" sz="15000" dirty="0" err="1">
                <a:solidFill>
                  <a:srgbClr val="336699"/>
                </a:solidFill>
                <a:latin typeface="Century Gothic" panose="020B0502020202020204" pitchFamily="34" charset="0"/>
              </a:rPr>
              <a:t>surrenalectomia</a:t>
            </a:r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 sinistra </a:t>
            </a:r>
            <a:r>
              <a:rPr lang="it-IT" sz="15000" dirty="0" err="1">
                <a:solidFill>
                  <a:srgbClr val="336699"/>
                </a:solidFill>
                <a:latin typeface="Century Gothic" panose="020B0502020202020204" pitchFamily="34" charset="0"/>
              </a:rPr>
              <a:t>videolaparoscopico</a:t>
            </a:r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 con eventuale conversione e/o eventuali procedure di necessità sulla base dei reperti intraoperatori.</a:t>
            </a:r>
            <a:endParaRPr lang="it-IT" sz="15000" dirty="0">
              <a:solidFill>
                <a:srgbClr val="336699"/>
              </a:solidFill>
              <a:latin typeface="Century Gothic" panose="020B0502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94949C2-E8E3-CC6F-DA1F-BAB54E3FF705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PROCEDURA CHIRURGICA</a:t>
            </a:r>
          </a:p>
        </p:txBody>
      </p:sp>
    </p:spTree>
    <p:extLst>
      <p:ext uri="{BB962C8B-B14F-4D97-AF65-F5344CB8AC3E}">
        <p14:creationId xmlns:p14="http://schemas.microsoft.com/office/powerpoint/2010/main" val="27710168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AC4D71-40F1-7E1E-7F3D-D7F8FC3D2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E8235E5F-85CC-9A50-399D-7CD5A2DC8783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0AE02BC1-4276-9EE0-3873-C1BD00AA3D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FDB45373-6AD4-2EFC-A21C-CB04ECB794CC}"/>
              </a:ext>
            </a:extLst>
          </p:cNvPr>
          <p:cNvSpPr txBox="1"/>
          <p:nvPr/>
        </p:nvSpPr>
        <p:spPr>
          <a:xfrm>
            <a:off x="419999" y="3353334"/>
            <a:ext cx="49559951" cy="20097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it-IT" sz="13000" dirty="0">
              <a:solidFill>
                <a:srgbClr val="336699"/>
              </a:solidFill>
              <a:latin typeface="Century Gothic" panose="020B0502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sz="13000" dirty="0">
                <a:solidFill>
                  <a:srgbClr val="336699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All’induzione comparsa di</a:t>
            </a:r>
            <a:r>
              <a:rPr lang="it-IT" sz="13000" dirty="0">
                <a:solidFill>
                  <a:srgbClr val="336699"/>
                </a:solidFill>
                <a:latin typeface="Century Gothic" panose="020B0502020202020204" pitchFamily="34" charset="0"/>
              </a:rPr>
              <a:t> tachicardia ventricolare sostenuta a 150 bpm con polso associata a crisi ipertensiva a risoluzione spontanea con ripristino del RS.</a:t>
            </a:r>
          </a:p>
          <a:p>
            <a:r>
              <a:rPr lang="it-IT" sz="13000" dirty="0">
                <a:solidFill>
                  <a:srgbClr val="336699"/>
                </a:solidFill>
                <a:latin typeface="Century Gothic" panose="020B0502020202020204" pitchFamily="34" charset="0"/>
              </a:rPr>
              <a:t>Veniva quindi deciso, dopo discussione collegiale tra Chirurghi, Anestesisti e Cardiologo consulente, di sospendere intervento.</a:t>
            </a:r>
          </a:p>
          <a:p>
            <a:r>
              <a:rPr lang="it-IT" sz="13000" dirty="0">
                <a:solidFill>
                  <a:srgbClr val="336699"/>
                </a:solidFill>
                <a:latin typeface="Century Gothic" panose="020B0502020202020204" pitchFamily="34" charset="0"/>
              </a:rPr>
              <a:t>Al risveglio paziente asintomatica per </a:t>
            </a:r>
            <a:r>
              <a:rPr lang="it-IT" sz="13000" dirty="0" err="1">
                <a:solidFill>
                  <a:srgbClr val="336699"/>
                </a:solidFill>
                <a:latin typeface="Century Gothic" panose="020B0502020202020204" pitchFamily="34" charset="0"/>
              </a:rPr>
              <a:t>angor</a:t>
            </a:r>
            <a:r>
              <a:rPr lang="it-IT" sz="13000" dirty="0">
                <a:solidFill>
                  <a:srgbClr val="336699"/>
                </a:solidFill>
                <a:latin typeface="Century Gothic" panose="020B0502020202020204" pitchFamily="34" charset="0"/>
              </a:rPr>
              <a:t> ed equivalenti.</a:t>
            </a:r>
          </a:p>
          <a:p>
            <a:r>
              <a:rPr lang="it-IT" sz="13000" dirty="0">
                <a:solidFill>
                  <a:srgbClr val="336699"/>
                </a:solidFill>
                <a:latin typeface="Century Gothic" panose="020B0502020202020204" pitchFamily="34" charset="0"/>
              </a:rPr>
              <a:t>All'ECG RS, non acuzie ischemiche. Assenza di alterazioni elettrolitiche.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82B0E8A1-80CA-AC00-63F3-7BBF0B1BCB97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DIAGNOSTICA PREOPERATORIA</a:t>
            </a:r>
          </a:p>
        </p:txBody>
      </p:sp>
    </p:spTree>
    <p:extLst>
      <p:ext uri="{BB962C8B-B14F-4D97-AF65-F5344CB8AC3E}">
        <p14:creationId xmlns:p14="http://schemas.microsoft.com/office/powerpoint/2010/main" val="29202809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85C5FB-83D5-B848-5BFB-395245C242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22E94BFC-4EE2-1E2A-F2DA-EE2762DCB659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08700370-A387-2C1F-077A-E6FE8ABB4B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FB83ECED-9BA3-CD74-0B03-AD81181539FA}"/>
              </a:ext>
            </a:extLst>
          </p:cNvPr>
          <p:cNvSpPr txBox="1"/>
          <p:nvPr/>
        </p:nvSpPr>
        <p:spPr>
          <a:xfrm>
            <a:off x="419999" y="6855539"/>
            <a:ext cx="49559951" cy="13942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Agli esami ematochimici evidenza di curva enzimatica significativa e diagnostica per SCA (Tn picco 619 ng/L) a paziente asintomatica e in assenza di </a:t>
            </a:r>
            <a:r>
              <a:rPr lang="it-IT" sz="15000" dirty="0" err="1">
                <a:solidFill>
                  <a:srgbClr val="336699"/>
                </a:solidFill>
                <a:latin typeface="Century Gothic" panose="020B0502020202020204" pitchFamily="34" charset="0"/>
              </a:rPr>
              <a:t>sovraST</a:t>
            </a:r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 all'ECG oltre che di recidive aritmiche al monitoraggio in continuo.</a:t>
            </a:r>
          </a:p>
          <a:p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Posta diagnosi di NSTEMI e trasferita presso UTIC.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24E514D3-046F-E075-913A-9DC9E8E50B9D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SINDROME CORONARICA ACUTA</a:t>
            </a:r>
          </a:p>
        </p:txBody>
      </p:sp>
    </p:spTree>
    <p:extLst>
      <p:ext uri="{BB962C8B-B14F-4D97-AF65-F5344CB8AC3E}">
        <p14:creationId xmlns:p14="http://schemas.microsoft.com/office/powerpoint/2010/main" val="41354249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180F3E-3378-1122-3A3A-74A72A529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78937356-6329-C807-3A59-A1658563D459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63D2DDC2-1BB2-F3DA-24A4-A7BBA352CC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6A242A78-85A3-3F8B-6801-E0B7931E2E14}"/>
              </a:ext>
            </a:extLst>
          </p:cNvPr>
          <p:cNvSpPr txBox="1"/>
          <p:nvPr/>
        </p:nvSpPr>
        <p:spPr>
          <a:xfrm>
            <a:off x="419999" y="8428831"/>
            <a:ext cx="49559951" cy="93256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Eseguita quindi coronarografia in data con evidenza di placca ai limiti a carico di arteria interventricolare (IVA) prossimale (60%) e malattia ateromasica moderata di coronaria destra.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E7FFA3C4-37B8-3A90-B45F-CC751A700E7B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SINDROME CORONARICA ACUTA</a:t>
            </a:r>
          </a:p>
        </p:txBody>
      </p:sp>
    </p:spTree>
    <p:extLst>
      <p:ext uri="{BB962C8B-B14F-4D97-AF65-F5344CB8AC3E}">
        <p14:creationId xmlns:p14="http://schemas.microsoft.com/office/powerpoint/2010/main" val="35500137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C103AD-DBC4-6D50-247A-B065F8B40D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4099DB48-175C-C830-E576-60FAA3A83994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26DAA8D8-4938-BB14-5BA1-0EE6C6D4B4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CF0CC0CD-9DAA-9B10-593B-E3C7BC0AD01F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REFERTO CACG (Coronarografia)</a:t>
            </a:r>
          </a:p>
        </p:txBody>
      </p:sp>
      <p:graphicFrame>
        <p:nvGraphicFramePr>
          <p:cNvPr id="4" name="Segnaposto contenuto 9">
            <a:extLst>
              <a:ext uri="{FF2B5EF4-FFF2-40B4-BE49-F238E27FC236}">
                <a16:creationId xmlns:a16="http://schemas.microsoft.com/office/drawing/2014/main" id="{1317EF94-4420-8994-9593-C8F87F75013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6712373"/>
              </p:ext>
            </p:extLst>
          </p:nvPr>
        </p:nvGraphicFramePr>
        <p:xfrm>
          <a:off x="19106336" y="4452131"/>
          <a:ext cx="14493631" cy="205096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5667136" imgH="8019880" progId="Acrobat.Document.DC">
                  <p:embed/>
                </p:oleObj>
              </mc:Choice>
              <mc:Fallback>
                <p:oleObj name="Acrobat Document" r:id="rId3" imgW="5667136" imgH="8019880" progId="Acrobat.Document.DC">
                  <p:embed/>
                  <p:pic>
                    <p:nvPicPr>
                      <p:cNvPr id="8" name="Segnaposto contenuto 9">
                        <a:extLst>
                          <a:ext uri="{FF2B5EF4-FFF2-40B4-BE49-F238E27FC236}">
                            <a16:creationId xmlns:a16="http://schemas.microsoft.com/office/drawing/2014/main" id="{F70554DB-C9D0-7845-CB07-02248CA1F50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106336" y="4452131"/>
                        <a:ext cx="14493631" cy="205096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reccia in giù 4">
            <a:extLst>
              <a:ext uri="{FF2B5EF4-FFF2-40B4-BE49-F238E27FC236}">
                <a16:creationId xmlns:a16="http://schemas.microsoft.com/office/drawing/2014/main" id="{AD7F3FA4-2EA2-79CB-5557-25093D2DAEFA}"/>
              </a:ext>
            </a:extLst>
          </p:cNvPr>
          <p:cNvSpPr/>
          <p:nvPr/>
        </p:nvSpPr>
        <p:spPr>
          <a:xfrm>
            <a:off x="27943175" y="10750903"/>
            <a:ext cx="916266" cy="2056337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Freccia in giù 5">
            <a:extLst>
              <a:ext uri="{FF2B5EF4-FFF2-40B4-BE49-F238E27FC236}">
                <a16:creationId xmlns:a16="http://schemas.microsoft.com/office/drawing/2014/main" id="{C300B460-7919-3994-78B0-0FAF7D8A197D}"/>
              </a:ext>
            </a:extLst>
          </p:cNvPr>
          <p:cNvSpPr/>
          <p:nvPr/>
        </p:nvSpPr>
        <p:spPr>
          <a:xfrm>
            <a:off x="18400157" y="11770340"/>
            <a:ext cx="916266" cy="2056337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339020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76A35A-5C86-E4C8-811F-EC2CA7D141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AC99399F-0793-2585-BA66-D16BD8CF6B72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3D346393-935D-9C2C-05EA-794EE200DA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65406BBC-47B1-E958-AB4A-5C20BFBD28B3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LESIONI ATEROMASICHE DELL’ALBERO CORONARICO</a:t>
            </a:r>
            <a:endParaRPr lang="it-IT" sz="15000" b="1" i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Segnaposto contenuto 12">
            <a:extLst>
              <a:ext uri="{FF2B5EF4-FFF2-40B4-BE49-F238E27FC236}">
                <a16:creationId xmlns:a16="http://schemas.microsoft.com/office/drawing/2014/main" id="{C869BEA0-2FB1-90D7-D4EB-2E8442205C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375" y="6371431"/>
            <a:ext cx="17768892" cy="16609615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62FC2EED-F6BE-4BB0-788C-DC81EB4622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0775" y="6371431"/>
            <a:ext cx="16702405" cy="16609615"/>
          </a:xfrm>
          <a:prstGeom prst="rect">
            <a:avLst/>
          </a:prstGeom>
        </p:spPr>
      </p:pic>
      <p:sp>
        <p:nvSpPr>
          <p:cNvPr id="11" name="Freccia in giù 10">
            <a:extLst>
              <a:ext uri="{FF2B5EF4-FFF2-40B4-BE49-F238E27FC236}">
                <a16:creationId xmlns:a16="http://schemas.microsoft.com/office/drawing/2014/main" id="{513D97D5-E2B3-0B8B-0805-94E4F15B2808}"/>
              </a:ext>
            </a:extLst>
          </p:cNvPr>
          <p:cNvSpPr/>
          <p:nvPr/>
        </p:nvSpPr>
        <p:spPr>
          <a:xfrm>
            <a:off x="6835775" y="8733631"/>
            <a:ext cx="895223" cy="2400657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Freccia in giù 11">
            <a:extLst>
              <a:ext uri="{FF2B5EF4-FFF2-40B4-BE49-F238E27FC236}">
                <a16:creationId xmlns:a16="http://schemas.microsoft.com/office/drawing/2014/main" id="{7BDA8738-F8F2-C43F-2AB3-D4960CD9E2AB}"/>
              </a:ext>
            </a:extLst>
          </p:cNvPr>
          <p:cNvSpPr/>
          <p:nvPr/>
        </p:nvSpPr>
        <p:spPr>
          <a:xfrm>
            <a:off x="37772975" y="7533302"/>
            <a:ext cx="895223" cy="2400657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10DB9757-FF3C-7912-C3DC-3E59F3A1ABF1}"/>
              </a:ext>
            </a:extLst>
          </p:cNvPr>
          <p:cNvSpPr txBox="1"/>
          <p:nvPr/>
        </p:nvSpPr>
        <p:spPr>
          <a:xfrm>
            <a:off x="419999" y="4563024"/>
            <a:ext cx="4955995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96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Coronaria Destra	                                   Coronaria Sinistra (IVA)</a:t>
            </a:r>
            <a:endParaRPr lang="it-IT" sz="15000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6236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41C7EC-4864-5CE0-E6D9-1ECA5ABE3E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1783CF6B-6D36-9E00-E9ED-EC927AD0AA18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27984FCD-B02E-FC17-24EC-47CE754EC52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6E12BEF2-E918-3DBE-3D9F-18B8BD8EA4C1}"/>
              </a:ext>
            </a:extLst>
          </p:cNvPr>
          <p:cNvSpPr txBox="1"/>
          <p:nvPr/>
        </p:nvSpPr>
        <p:spPr>
          <a:xfrm>
            <a:off x="19339" y="5609431"/>
            <a:ext cx="49559951" cy="116339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La patogenesi dell'NSTEMI veniva quindi attribuita a vasospasmo di lesione ateromasica di IVA, trattata quindi mediante angioplastica con impianto di 1 </a:t>
            </a:r>
            <a:r>
              <a:rPr lang="it-IT" sz="15000" dirty="0" err="1">
                <a:solidFill>
                  <a:srgbClr val="336699"/>
                </a:solidFill>
                <a:latin typeface="Century Gothic" panose="020B0502020202020204" pitchFamily="34" charset="0"/>
              </a:rPr>
              <a:t>Stent</a:t>
            </a:r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 Medicato (</a:t>
            </a:r>
            <a:r>
              <a:rPr lang="it-IT" sz="15000" dirty="0" err="1">
                <a:solidFill>
                  <a:srgbClr val="336699"/>
                </a:solidFill>
                <a:latin typeface="Century Gothic" panose="020B0502020202020204" pitchFamily="34" charset="0"/>
              </a:rPr>
              <a:t>Ultimaster</a:t>
            </a:r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). </a:t>
            </a:r>
          </a:p>
          <a:p>
            <a:pPr algn="just"/>
            <a:endParaRPr lang="it-IT" sz="15000" dirty="0">
              <a:solidFill>
                <a:srgbClr val="336699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C2D53A1C-B4D9-4033-4C0E-C812DCE3AC75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SINDROME CORONARICA ACUTA</a:t>
            </a:r>
          </a:p>
        </p:txBody>
      </p:sp>
    </p:spTree>
    <p:extLst>
      <p:ext uri="{BB962C8B-B14F-4D97-AF65-F5344CB8AC3E}">
        <p14:creationId xmlns:p14="http://schemas.microsoft.com/office/powerpoint/2010/main" val="24479344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98869-F725-ED11-C018-08F3E87B4F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DF5DFABC-4725-DDDB-C9E0-AA54ADCAEC56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74EDE0A3-53EA-5888-57AF-3DDCBA2E20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6DEEC40F-6F3B-6A65-9D36-6F48D2C5D7C3}"/>
              </a:ext>
            </a:extLst>
          </p:cNvPr>
          <p:cNvSpPr txBox="1"/>
          <p:nvPr/>
        </p:nvSpPr>
        <p:spPr>
          <a:xfrm>
            <a:off x="5536288" y="952677"/>
            <a:ext cx="4337143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RISULTATO PTCA</a:t>
            </a:r>
          </a:p>
          <a:p>
            <a:pPr algn="ctr"/>
            <a:r>
              <a:rPr lang="it-IT" sz="150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it-IT" sz="150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Percutaneous</a:t>
            </a:r>
            <a:r>
              <a:rPr lang="it-IT" sz="150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150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Transluminal</a:t>
            </a:r>
            <a:r>
              <a:rPr lang="it-IT" sz="150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150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Coronary</a:t>
            </a:r>
            <a:r>
              <a:rPr lang="it-IT" sz="150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15000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Angioplasty</a:t>
            </a:r>
            <a:r>
              <a:rPr lang="it-IT" sz="150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it-IT" sz="15000" b="1" i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7EA4947C-C288-1C0F-DDB8-213BD5B35F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439" y="5543785"/>
            <a:ext cx="16840200" cy="18565802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7FB86E82-5D12-8A4F-8305-6DA2DE8439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1575" y="5491812"/>
            <a:ext cx="16246222" cy="18588406"/>
          </a:xfrm>
          <a:prstGeom prst="rect">
            <a:avLst/>
          </a:prstGeom>
        </p:spPr>
      </p:pic>
      <p:sp>
        <p:nvSpPr>
          <p:cNvPr id="6" name="Freccia in giù 5">
            <a:extLst>
              <a:ext uri="{FF2B5EF4-FFF2-40B4-BE49-F238E27FC236}">
                <a16:creationId xmlns:a16="http://schemas.microsoft.com/office/drawing/2014/main" id="{955AEE9E-FC68-38C1-AFC6-271175C27009}"/>
              </a:ext>
            </a:extLst>
          </p:cNvPr>
          <p:cNvSpPr/>
          <p:nvPr/>
        </p:nvSpPr>
        <p:spPr>
          <a:xfrm>
            <a:off x="15398379" y="6904831"/>
            <a:ext cx="1123209" cy="266700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Freccia in giù 8">
            <a:extLst>
              <a:ext uri="{FF2B5EF4-FFF2-40B4-BE49-F238E27FC236}">
                <a16:creationId xmlns:a16="http://schemas.microsoft.com/office/drawing/2014/main" id="{DC929B31-9CB9-D30E-E1A5-C854A3A8ECA7}"/>
              </a:ext>
            </a:extLst>
          </p:cNvPr>
          <p:cNvSpPr/>
          <p:nvPr/>
        </p:nvSpPr>
        <p:spPr>
          <a:xfrm>
            <a:off x="33095671" y="6042529"/>
            <a:ext cx="1008592" cy="251460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Freccia a sinistra 13">
            <a:extLst>
              <a:ext uri="{FF2B5EF4-FFF2-40B4-BE49-F238E27FC236}">
                <a16:creationId xmlns:a16="http://schemas.microsoft.com/office/drawing/2014/main" id="{F014C695-1678-BB68-8732-C3D5C9502A14}"/>
              </a:ext>
            </a:extLst>
          </p:cNvPr>
          <p:cNvSpPr/>
          <p:nvPr/>
        </p:nvSpPr>
        <p:spPr>
          <a:xfrm flipV="1">
            <a:off x="20246975" y="20468431"/>
            <a:ext cx="2862175" cy="944218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Freccia a sinistra 14">
            <a:extLst>
              <a:ext uri="{FF2B5EF4-FFF2-40B4-BE49-F238E27FC236}">
                <a16:creationId xmlns:a16="http://schemas.microsoft.com/office/drawing/2014/main" id="{330271B0-6882-6A1C-9B29-95EE488435FE}"/>
              </a:ext>
            </a:extLst>
          </p:cNvPr>
          <p:cNvSpPr/>
          <p:nvPr/>
        </p:nvSpPr>
        <p:spPr>
          <a:xfrm flipV="1">
            <a:off x="36553775" y="22906831"/>
            <a:ext cx="2862175" cy="944218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06547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22CCE6-C360-7006-DE13-F34A0BCC2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D3FBB7E7-8FAD-E674-293F-2E27D4621C7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99B84826-3BAD-4A3D-698B-829F68CC4B3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1BCADFBF-FD58-BA5A-3727-75AE5E82ECB5}"/>
              </a:ext>
            </a:extLst>
          </p:cNvPr>
          <p:cNvSpPr txBox="1"/>
          <p:nvPr/>
        </p:nvSpPr>
        <p:spPr>
          <a:xfrm>
            <a:off x="0" y="5771564"/>
            <a:ext cx="49559951" cy="19205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Successivo trasferimento in UTIC dove il decorso clinico risultava regolare in assenza di aritmie al monitoraggio TLM in continuo.</a:t>
            </a:r>
          </a:p>
          <a:p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Qui veniva intrapresa terapia con beta bloccante non selettivo (Propranololo) in paziente già in terapia alpha litica e DAPT (Dual </a:t>
            </a:r>
            <a:r>
              <a:rPr lang="it-IT" sz="15000" dirty="0" err="1">
                <a:solidFill>
                  <a:srgbClr val="336699"/>
                </a:solidFill>
                <a:latin typeface="Century Gothic" panose="020B0502020202020204" pitchFamily="34" charset="0"/>
              </a:rPr>
              <a:t>Antiplatelet</a:t>
            </a:r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 Therapy)con ASA e Clopidogrel.</a:t>
            </a:r>
            <a:endParaRPr lang="it-IT" sz="15000" dirty="0">
              <a:solidFill>
                <a:srgbClr val="336699"/>
              </a:solidFill>
              <a:latin typeface="Century Gothic" panose="020B0502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it-IT" sz="9600" dirty="0">
              <a:solidFill>
                <a:srgbClr val="336699"/>
              </a:solidFill>
              <a:latin typeface="Century Gothic" panose="020B0502020202020204" pitchFamily="34" charset="0"/>
            </a:endParaRPr>
          </a:p>
          <a:p>
            <a:endParaRPr lang="it-IT" sz="9600" dirty="0">
              <a:solidFill>
                <a:srgbClr val="336699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E3633A21-502F-0997-1C27-DC7DEA2715D1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SINDROME CORONARICA ACUTA</a:t>
            </a:r>
          </a:p>
        </p:txBody>
      </p:sp>
    </p:spTree>
    <p:extLst>
      <p:ext uri="{BB962C8B-B14F-4D97-AF65-F5344CB8AC3E}">
        <p14:creationId xmlns:p14="http://schemas.microsoft.com/office/powerpoint/2010/main" val="23064880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0CE4E-79D8-EA9B-342D-6A89AF3372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F014BC4C-5C35-1125-83D0-986EFDB555D4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69152480-A9F2-C262-CDB7-FAB36CBCB7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C6FF5900-9EC3-56A6-C9B5-C8F9D5D844AB}"/>
              </a:ext>
            </a:extLst>
          </p:cNvPr>
          <p:cNvSpPr txBox="1"/>
          <p:nvPr/>
        </p:nvSpPr>
        <p:spPr>
          <a:xfrm>
            <a:off x="19339" y="8818552"/>
            <a:ext cx="49559951" cy="10802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A sei mesi dall'evento ischemico asportazione chirurgica </a:t>
            </a:r>
            <a:r>
              <a:rPr lang="it-IT" sz="15000" dirty="0" err="1">
                <a:solidFill>
                  <a:srgbClr val="336699"/>
                </a:solidFill>
                <a:latin typeface="Century Gothic" panose="020B0502020202020204" pitchFamily="34" charset="0"/>
              </a:rPr>
              <a:t>videolaparoscopica</a:t>
            </a:r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 in terapia con ASA e sospensione della DAPT (Dual </a:t>
            </a:r>
            <a:r>
              <a:rPr lang="it-IT" sz="15000" dirty="0" err="1">
                <a:solidFill>
                  <a:srgbClr val="336699"/>
                </a:solidFill>
                <a:latin typeface="Century Gothic" panose="020B0502020202020204" pitchFamily="34" charset="0"/>
              </a:rPr>
              <a:t>Antiplatelet</a:t>
            </a:r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 Therapy) con successiva assunzione cronica di ASA.</a:t>
            </a:r>
          </a:p>
          <a:p>
            <a:endParaRPr lang="it-IT" sz="9600" dirty="0">
              <a:solidFill>
                <a:srgbClr val="336699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786A011-2A56-52BE-F9FE-F8B3F4D248CB}"/>
              </a:ext>
            </a:extLst>
          </p:cNvPr>
          <p:cNvSpPr txBox="1"/>
          <p:nvPr/>
        </p:nvSpPr>
        <p:spPr>
          <a:xfrm>
            <a:off x="5536288" y="952677"/>
            <a:ext cx="4337143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SINDROME CORONARICA ACUTA</a:t>
            </a:r>
          </a:p>
        </p:txBody>
      </p:sp>
    </p:spTree>
    <p:extLst>
      <p:ext uri="{BB962C8B-B14F-4D97-AF65-F5344CB8AC3E}">
        <p14:creationId xmlns:p14="http://schemas.microsoft.com/office/powerpoint/2010/main" val="30762130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08190-085A-A9DD-F1D3-B437CA9D7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F24A3F91-CC34-584D-AABD-54AED542D825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6027D558-FD04-27AF-A84B-8C8CB010B2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5DC59884-306B-E8B9-C42A-FB60E58334C8}"/>
              </a:ext>
            </a:extLst>
          </p:cNvPr>
          <p:cNvSpPr txBox="1"/>
          <p:nvPr/>
        </p:nvSpPr>
        <p:spPr>
          <a:xfrm>
            <a:off x="5558513" y="943946"/>
            <a:ext cx="4337143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TRATTAMENTO CHIRURGICO A 6 MESI</a:t>
            </a:r>
          </a:p>
          <a:p>
            <a:pPr algn="ctr"/>
            <a:r>
              <a:rPr lang="it-IT" sz="13000" dirty="0">
                <a:solidFill>
                  <a:srgbClr val="0066CC"/>
                </a:solidFill>
                <a:latin typeface="Century Gothic" panose="020B0502020202020204" pitchFamily="34" charset="0"/>
              </a:rPr>
              <a:t>A</a:t>
            </a:r>
            <a:r>
              <a:rPr lang="it-IT" sz="13000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cc</a:t>
            </a:r>
            <a:r>
              <a:rPr lang="it-IT" sz="13000" dirty="0">
                <a:solidFill>
                  <a:srgbClr val="0066CC"/>
                </a:solidFill>
                <a:latin typeface="Century Gothic" panose="020B0502020202020204" pitchFamily="34" charset="0"/>
              </a:rPr>
              <a:t>esso VL per via Posteriore Sinistra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CD6D61EB-7845-0314-2D43-A4C06223BF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861215"/>
            <a:ext cx="24483597" cy="17864078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C33C855C-3DEB-C0EE-DE7B-F0C9ABB6C0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5350" y="5861215"/>
            <a:ext cx="25374600" cy="17864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3879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8A399E-4A8D-8834-483B-F8E4AB7C91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7B8CEBCD-5B0D-A8BA-9F6A-CD53730AAC33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E91C1983-6F27-A841-1CE8-38BA4EA6CA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BB4E0772-1822-7E8A-2329-657161261C21}"/>
              </a:ext>
            </a:extLst>
          </p:cNvPr>
          <p:cNvSpPr txBox="1"/>
          <p:nvPr/>
        </p:nvSpPr>
        <p:spPr>
          <a:xfrm>
            <a:off x="5558513" y="943946"/>
            <a:ext cx="4337143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TRATTAMENTO CHIRURGICO A 6 MESI</a:t>
            </a:r>
          </a:p>
          <a:p>
            <a:pPr algn="ctr"/>
            <a:r>
              <a:rPr lang="it-IT" sz="13000" dirty="0">
                <a:solidFill>
                  <a:srgbClr val="0066CC"/>
                </a:solidFill>
                <a:latin typeface="Century Gothic" panose="020B0502020202020204" pitchFamily="34" charset="0"/>
              </a:rPr>
              <a:t>A</a:t>
            </a:r>
            <a:r>
              <a:rPr lang="it-IT" sz="13000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cc</a:t>
            </a:r>
            <a:r>
              <a:rPr lang="it-IT" sz="13000" dirty="0">
                <a:solidFill>
                  <a:srgbClr val="0066CC"/>
                </a:solidFill>
                <a:latin typeface="Century Gothic" panose="020B0502020202020204" pitchFamily="34" charset="0"/>
              </a:rPr>
              <a:t>esso VL per via Posteriore Sinistra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98C3E8D0-1A68-02EE-B065-564FC37DD44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778" y="5333244"/>
            <a:ext cx="23985998" cy="17989493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008EF14F-D920-349D-C040-17F05C4B79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7175" y="5362613"/>
            <a:ext cx="23985991" cy="17989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5395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181A6E-F6E4-34E9-6A0A-756B8DC43C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CEEAA8DE-F08E-4DDE-BBD1-191D420C8A56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B4B9F78C-7251-8206-8276-A3DBE93397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940E3666-F830-C363-5734-4A3AD44E71AC}"/>
              </a:ext>
            </a:extLst>
          </p:cNvPr>
          <p:cNvSpPr txBox="1"/>
          <p:nvPr/>
        </p:nvSpPr>
        <p:spPr>
          <a:xfrm>
            <a:off x="5558513" y="943946"/>
            <a:ext cx="4337143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TRATTAMENTO CHIRURGICO A 6 MESI</a:t>
            </a:r>
          </a:p>
          <a:p>
            <a:pPr algn="ctr"/>
            <a:r>
              <a:rPr lang="it-IT" sz="13000" dirty="0" err="1">
                <a:solidFill>
                  <a:srgbClr val="0066CC"/>
                </a:solidFill>
                <a:latin typeface="Century Gothic" panose="020B0502020202020204" pitchFamily="34" charset="0"/>
              </a:rPr>
              <a:t>Feocromocitoma</a:t>
            </a:r>
            <a:r>
              <a:rPr lang="it-IT" sz="13000" dirty="0">
                <a:solidFill>
                  <a:srgbClr val="0066CC"/>
                </a:solidFill>
                <a:latin typeface="Century Gothic" panose="020B0502020202020204" pitchFamily="34" charset="0"/>
              </a:rPr>
              <a:t> Sinistro Pezzo Anatomico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EA0DD82E-B7C9-486B-1A91-34A21B29CF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13574"/>
            <a:ext cx="24742775" cy="18557079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B9F69DB6-9703-6AAF-086E-2330FB6D6ED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7178" y="5684201"/>
            <a:ext cx="24742775" cy="18557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615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D829E4-B327-D365-7774-8F5158D41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E1BECC29-AA45-5BEE-B37E-09808771D124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E91336CF-F544-F400-3AFC-001D3660F0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83CDC474-69A2-5744-6D89-CFA86BD18A1B}"/>
              </a:ext>
            </a:extLst>
          </p:cNvPr>
          <p:cNvSpPr txBox="1"/>
          <p:nvPr/>
        </p:nvSpPr>
        <p:spPr>
          <a:xfrm>
            <a:off x="0" y="7362031"/>
            <a:ext cx="49559951" cy="116339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Il riscontro misconosciuto di lesioni coronariche deve sempre essere preso in seria considerazione quando l’anamnesi e la diagnostica strumentale cardiologica non è completa, recente o sufficientemente esaustiva. 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EDBF279D-F403-0BEC-0069-A46AEC0EB5EE}"/>
              </a:ext>
            </a:extLst>
          </p:cNvPr>
          <p:cNvSpPr txBox="1"/>
          <p:nvPr/>
        </p:nvSpPr>
        <p:spPr>
          <a:xfrm>
            <a:off x="5536288" y="952677"/>
            <a:ext cx="4337143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SINDROME CORONARICA ACUTA</a:t>
            </a:r>
          </a:p>
          <a:p>
            <a:pPr algn="ctr"/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CONCLUSIONI</a:t>
            </a:r>
          </a:p>
        </p:txBody>
      </p:sp>
    </p:spTree>
    <p:extLst>
      <p:ext uri="{BB962C8B-B14F-4D97-AF65-F5344CB8AC3E}">
        <p14:creationId xmlns:p14="http://schemas.microsoft.com/office/powerpoint/2010/main" val="35031111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F797C-B4F0-3BD9-CF01-EB8C717DCD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F9EACC54-AB49-F477-AF31-9864201BBDCB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7FCEFE96-E8EB-78F6-D34F-023569120D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D481FF7E-1DF2-F0A0-4B92-B0A153C87D8C}"/>
              </a:ext>
            </a:extLst>
          </p:cNvPr>
          <p:cNvSpPr txBox="1"/>
          <p:nvPr/>
        </p:nvSpPr>
        <p:spPr>
          <a:xfrm>
            <a:off x="0" y="7362031"/>
            <a:ext cx="49559951" cy="13942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L'indicazione appropriata prima della procedura chirurgica è </a:t>
            </a:r>
            <a:r>
              <a:rPr lang="it-IT" sz="15000" dirty="0" err="1">
                <a:solidFill>
                  <a:srgbClr val="336699"/>
                </a:solidFill>
                <a:latin typeface="Century Gothic" panose="020B0502020202020204" pitchFamily="34" charset="0"/>
              </a:rPr>
              <a:t>l’AngioTAC</a:t>
            </a:r>
            <a:r>
              <a:rPr lang="it-IT" sz="15000" dirty="0">
                <a:solidFill>
                  <a:srgbClr val="336699"/>
                </a:solidFill>
                <a:latin typeface="Century Gothic" panose="020B0502020202020204" pitchFamily="34" charset="0"/>
              </a:rPr>
              <a:t> Coronarica. Nel caso sia positiva bisogna di necessità procedere allo studio emodinamico (CACG) prima della procedura chirurgica di escissione programmata della Neoformazione. 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1349BE4C-8DE1-826C-F29D-57E5C313847D}"/>
              </a:ext>
            </a:extLst>
          </p:cNvPr>
          <p:cNvSpPr txBox="1"/>
          <p:nvPr/>
        </p:nvSpPr>
        <p:spPr>
          <a:xfrm>
            <a:off x="5536288" y="952677"/>
            <a:ext cx="4337143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FECROMOCITOMA E SINDROME CORONARICA ACUTA</a:t>
            </a:r>
          </a:p>
          <a:p>
            <a:pPr algn="ctr"/>
            <a:r>
              <a:rPr lang="it-IT" sz="15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CONCLUSIONI</a:t>
            </a:r>
          </a:p>
        </p:txBody>
      </p:sp>
    </p:spTree>
    <p:extLst>
      <p:ext uri="{BB962C8B-B14F-4D97-AF65-F5344CB8AC3E}">
        <p14:creationId xmlns:p14="http://schemas.microsoft.com/office/powerpoint/2010/main" val="13220924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72" y="9267424"/>
            <a:ext cx="48089952" cy="915260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95" y="17370028"/>
            <a:ext cx="48549105" cy="92399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1118</TotalTime>
  <Words>886</Words>
  <Application>Microsoft Office PowerPoint</Application>
  <PresentationFormat>Personalizzato</PresentationFormat>
  <Paragraphs>92</Paragraphs>
  <Slides>26</Slides>
  <Notes>6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26</vt:i4>
      </vt:variant>
    </vt:vector>
  </HeadingPairs>
  <TitlesOfParts>
    <vt:vector size="33" baseType="lpstr">
      <vt:lpstr>Calibri</vt:lpstr>
      <vt:lpstr>Arial</vt:lpstr>
      <vt:lpstr>Barlow Ultra-Bold</vt:lpstr>
      <vt:lpstr>Barlow Bold</vt:lpstr>
      <vt:lpstr>Century Gothic</vt:lpstr>
      <vt:lpstr>Office Theme</vt:lpstr>
      <vt:lpstr>Acrobat Document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Walter Solati</cp:lastModifiedBy>
  <cp:revision>24</cp:revision>
  <dcterms:created xsi:type="dcterms:W3CDTF">2006-08-16T00:00:00Z</dcterms:created>
  <dcterms:modified xsi:type="dcterms:W3CDTF">2026-01-07T11:19:08Z</dcterms:modified>
  <dc:identifier>DAG35qkUN5c</dc:identifier>
</cp:coreProperties>
</file>