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0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71" r:id="rId15"/>
  </p:sldIdLst>
  <p:sldSz cx="50399950" cy="28440063"/>
  <p:notesSz cx="6858000" cy="9144000"/>
  <p:embeddedFontLst>
    <p:embeddedFont>
      <p:font typeface="Barlow Bold" panose="020B0604020202020204" charset="0"/>
      <p:regular r:id="rId16"/>
    </p:embeddedFont>
    <p:embeddedFont>
      <p:font typeface="Barlow Ultra-Bold" panose="020B0604020202020204" charset="0"/>
      <p:regular r:id="rId17"/>
    </p:embeddedFont>
    <p:embeddedFont>
      <p:font typeface="Century Gothic" panose="020B0502020202020204" pitchFamily="34" charset="0"/>
      <p:regular r:id="rId18"/>
      <p:bold r:id="rId19"/>
      <p:italic r:id="rId20"/>
      <p:boldItalic r:id="rId21"/>
    </p:embeddedFont>
    <p:embeddedFont>
      <p:font typeface="Comic Sans MS" panose="030F0702030302020204" pitchFamily="66" charset="0"/>
      <p:regular r:id="rId22"/>
      <p:bold r:id="rId23"/>
      <p:italic r:id="rId24"/>
      <p:boldItalic r:id="rId25"/>
    </p:embeddedFont>
    <p:embeddedFont>
      <p:font typeface="Wingdings 3" panose="05040102010807070707" pitchFamily="18" charset="2"/>
      <p:regular r:id="rId26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4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CF3D90-866D-453B-A1D0-09CEAFFA14DC}" v="103" dt="2025-12-30T12:33:17.4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7" d="100"/>
          <a:sy n="17" d="100"/>
        </p:scale>
        <p:origin x="1920" y="245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2.mp4"/><Relationship Id="rId7" Type="http://schemas.openxmlformats.org/officeDocument/2006/relationships/image" Target="../media/image6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4.pn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14.png"/><Relationship Id="rId7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3599775" y="5417310"/>
            <a:ext cx="24133241" cy="52834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Associazione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procedura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endovascolare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ed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applicazione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di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medicazione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a base di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alginolgel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enzimatico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nel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trattamento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delle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ulcere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vascolari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da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insufficienza</a:t>
            </a:r>
            <a:r>
              <a:rPr lang="en-US" sz="80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80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venosa</a:t>
            </a:r>
            <a:endParaRPr lang="en-US" sz="8000" b="1" spc="-626" dirty="0">
              <a:solidFill>
                <a:srgbClr val="00255F"/>
              </a:solidFill>
              <a:latin typeface="Barlow Ultra-Bold"/>
              <a:ea typeface="Barlow Ultra-Bold"/>
              <a:cs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2913975" y="13057150"/>
            <a:ext cx="26807315" cy="228562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34" b="1" u="sng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Dott.ssa</a:t>
            </a:r>
            <a:r>
              <a:rPr lang="en-US" sz="13534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M. Tarricone</a:t>
            </a:r>
            <a:r>
              <a:rPr lang="en-US" sz="13534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M.G. Mason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9796489" y="17294790"/>
            <a:ext cx="19177886" cy="7419623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/>
            <a:r>
              <a:rPr lang="en-US" sz="80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Dirigente</a:t>
            </a:r>
            <a:r>
              <a:rPr lang="en-US" sz="8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Medico – </a:t>
            </a:r>
            <a:r>
              <a:rPr lang="en-US" sz="8000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8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</a:t>
            </a:r>
          </a:p>
          <a:p>
            <a:pPr algn="r"/>
            <a:r>
              <a:rPr lang="en-US" sz="8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Ospedale San Lorenzo</a:t>
            </a:r>
          </a:p>
          <a:p>
            <a:pPr algn="r"/>
            <a:r>
              <a:rPr lang="en-US" sz="8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Carmagnola –TO</a:t>
            </a:r>
          </a:p>
          <a:p>
            <a:pPr algn="r"/>
            <a:r>
              <a:rPr lang="en-US" sz="8000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ASL TO5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Elaborazione alternativa 16">
            <a:extLst>
              <a:ext uri="{FF2B5EF4-FFF2-40B4-BE49-F238E27FC236}">
                <a16:creationId xmlns:a16="http://schemas.microsoft.com/office/drawing/2014/main" id="{4253E958-EDF1-B3D4-ABA4-74464A4FD1D6}"/>
              </a:ext>
            </a:extLst>
          </p:cNvPr>
          <p:cNvSpPr/>
          <p:nvPr/>
        </p:nvSpPr>
        <p:spPr>
          <a:xfrm>
            <a:off x="29695775" y="19416116"/>
            <a:ext cx="15773400" cy="3944327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 flipH="1">
            <a:off x="1679998" y="2129997"/>
            <a:ext cx="47039953" cy="209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9600" dirty="0"/>
              <a:t>Introduzione</a:t>
            </a:r>
            <a:endParaRPr lang="it-IT" sz="9921" dirty="0">
              <a:solidFill>
                <a:schemeClr val="bg1"/>
              </a:solidFill>
            </a:endParaRPr>
          </a:p>
        </p:txBody>
      </p:sp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FAA49F39-67A2-F1C2-4914-D5946486E696}"/>
              </a:ext>
            </a:extLst>
          </p:cNvPr>
          <p:cNvSpPr txBox="1"/>
          <p:nvPr/>
        </p:nvSpPr>
        <p:spPr>
          <a:xfrm>
            <a:off x="1679998" y="6180264"/>
            <a:ext cx="422148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8000" dirty="0">
                <a:latin typeface="Comic Sans MS" panose="030F0702030302020204" pitchFamily="66" charset="0"/>
              </a:rPr>
              <a:t>Le ulcere venose degli arti inferiori (VLU) rappresentano la manifestazione più grave di insufficienza venosa cronica (IVC). 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E21469D3-BC8A-839F-9A42-A9FF72E765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3375" y="9405198"/>
            <a:ext cx="21183600" cy="14970432"/>
          </a:xfrm>
          <a:prstGeom prst="rect">
            <a:avLst/>
          </a:prstGeom>
        </p:spPr>
      </p:pic>
      <p:sp>
        <p:nvSpPr>
          <p:cNvPr id="2" name="Ovale 1">
            <a:extLst>
              <a:ext uri="{FF2B5EF4-FFF2-40B4-BE49-F238E27FC236}">
                <a16:creationId xmlns:a16="http://schemas.microsoft.com/office/drawing/2014/main" id="{0CBD57EE-C9EE-6232-4DD5-10DA6E305E91}"/>
              </a:ext>
            </a:extLst>
          </p:cNvPr>
          <p:cNvSpPr/>
          <p:nvPr/>
        </p:nvSpPr>
        <p:spPr>
          <a:xfrm>
            <a:off x="20601729" y="11867655"/>
            <a:ext cx="3429000" cy="11492788"/>
          </a:xfrm>
          <a:prstGeom prst="ellipse">
            <a:avLst/>
          </a:prstGeom>
          <a:noFill/>
          <a:ln w="168275">
            <a:solidFill>
              <a:srgbClr val="F709C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6A5D5C4-4FF9-8C56-ED6F-B3EF445DAE1D}"/>
              </a:ext>
            </a:extLst>
          </p:cNvPr>
          <p:cNvSpPr txBox="1"/>
          <p:nvPr/>
        </p:nvSpPr>
        <p:spPr>
          <a:xfrm>
            <a:off x="29695775" y="11843702"/>
            <a:ext cx="1188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rgbClr val="0070C0"/>
                </a:solidFill>
                <a:latin typeface="Comic Sans MS" panose="030F0702030302020204" pitchFamily="66" charset="0"/>
              </a:rPr>
              <a:t>- Reflusso venoso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EAFEFACE-5519-EEDB-F0E8-FA6586CBFFA1}"/>
              </a:ext>
            </a:extLst>
          </p:cNvPr>
          <p:cNvSpPr txBox="1"/>
          <p:nvPr/>
        </p:nvSpPr>
        <p:spPr>
          <a:xfrm>
            <a:off x="29695775" y="13470233"/>
            <a:ext cx="117208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rgbClr val="00B050"/>
                </a:solidFill>
                <a:latin typeface="Comic Sans MS" panose="030F0702030302020204" pitchFamily="66" charset="0"/>
              </a:rPr>
              <a:t>- Ostruzione del deflusso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0FDEF1F-14A6-E60A-4E12-6472EC740EA8}"/>
              </a:ext>
            </a:extLst>
          </p:cNvPr>
          <p:cNvSpPr txBox="1"/>
          <p:nvPr/>
        </p:nvSpPr>
        <p:spPr>
          <a:xfrm>
            <a:off x="29798222" y="15050597"/>
            <a:ext cx="12496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rgbClr val="FF6600"/>
                </a:solidFill>
              </a:rPr>
              <a:t>- </a:t>
            </a:r>
            <a:r>
              <a:rPr lang="it-IT" sz="7200" dirty="0">
                <a:solidFill>
                  <a:srgbClr val="FF6600"/>
                </a:solidFill>
                <a:latin typeface="Comic Sans MS" panose="030F0702030302020204" pitchFamily="66" charset="0"/>
              </a:rPr>
              <a:t>Insufficienza della pompa muscolare del polpaccio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B21EAFE-A394-1F1E-D1F4-BB0F330B35BE}"/>
              </a:ext>
            </a:extLst>
          </p:cNvPr>
          <p:cNvSpPr txBox="1"/>
          <p:nvPr/>
        </p:nvSpPr>
        <p:spPr>
          <a:xfrm>
            <a:off x="29789967" y="17380654"/>
            <a:ext cx="762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rgbClr val="F709CA"/>
                </a:solidFill>
                <a:latin typeface="Comic Sans MS" panose="030F0702030302020204" pitchFamily="66" charset="0"/>
              </a:rPr>
              <a:t>- Obesità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D6F058D4-A461-60E0-F1E7-0B9DF066EF8E}"/>
              </a:ext>
            </a:extLst>
          </p:cNvPr>
          <p:cNvSpPr txBox="1"/>
          <p:nvPr/>
        </p:nvSpPr>
        <p:spPr>
          <a:xfrm>
            <a:off x="31219774" y="20727736"/>
            <a:ext cx="124967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latin typeface="Comic Sans MS" panose="030F0702030302020204" pitchFamily="66" charset="0"/>
              </a:rPr>
              <a:t>Ipertensione venosa cronica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31CECD8B-4C72-FA49-A073-E73642D34311}"/>
              </a:ext>
            </a:extLst>
          </p:cNvPr>
          <p:cNvSpPr txBox="1"/>
          <p:nvPr/>
        </p:nvSpPr>
        <p:spPr>
          <a:xfrm>
            <a:off x="15959984" y="24970410"/>
            <a:ext cx="332491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/>
              <a:t>CLINICAL PRACTICE GUIDELINE DOCUMENT</a:t>
            </a:r>
          </a:p>
          <a:p>
            <a:r>
              <a:rPr lang="en-US" sz="4000" dirty="0"/>
              <a:t>Editor’s Choice – European Society for Vascular Surgery (ESVS) 2022 Clinical Practice Guidelines on the Management of Chronic Venous Disease of the </a:t>
            </a:r>
            <a:r>
              <a:rPr lang="it-IT" sz="4000" dirty="0"/>
              <a:t>Lower </a:t>
            </a:r>
            <a:r>
              <a:rPr lang="it-IT" sz="4000" dirty="0" err="1"/>
              <a:t>Limbs</a:t>
            </a:r>
            <a:r>
              <a:rPr lang="it-IT" sz="4000" dirty="0"/>
              <a:t> - </a:t>
            </a:r>
            <a:r>
              <a:rPr lang="pt-BR" sz="4000" dirty="0"/>
              <a:t>Eur J Vasc Endovasc Surg (2022) 63, 184e267</a:t>
            </a:r>
            <a:endParaRPr lang="it-IT" sz="4000" dirty="0"/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E0956C40-9C7C-306A-3641-585716AA6555}"/>
              </a:ext>
            </a:extLst>
          </p:cNvPr>
          <p:cNvSpPr txBox="1"/>
          <p:nvPr/>
        </p:nvSpPr>
        <p:spPr>
          <a:xfrm>
            <a:off x="2486687" y="3095268"/>
            <a:ext cx="46405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b="1" dirty="0">
                <a:latin typeface="Comic Sans MS" panose="030F0702030302020204" pitchFamily="66" charset="0"/>
              </a:rPr>
              <a:t>Le ulcere degli arti inferiori rappresentano un considerevole onere economico per i servizi sanitari.</a:t>
            </a:r>
            <a:endParaRPr lang="it-IT" sz="7200" dirty="0">
              <a:latin typeface="Comic Sans MS" panose="030F0702030302020204" pitchFamily="66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5AA7F66-1DFC-ACF6-5244-0703841664F3}"/>
              </a:ext>
            </a:extLst>
          </p:cNvPr>
          <p:cNvSpPr txBox="1"/>
          <p:nvPr/>
        </p:nvSpPr>
        <p:spPr>
          <a:xfrm>
            <a:off x="7216775" y="5406424"/>
            <a:ext cx="34823400" cy="6145272"/>
          </a:xfrm>
          <a:prstGeom prst="rect">
            <a:avLst/>
          </a:prstGeom>
          <a:noFill/>
          <a:ln w="98425">
            <a:solidFill>
              <a:srgbClr val="F709CA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omic Sans MS" panose="030F0702030302020204" pitchFamily="66" charset="0"/>
              </a:rPr>
              <a:t>Prevalenza nella popolazione: 1% ( che sale al 3% per i pz con età &gt; di 80 anni)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omic Sans MS" panose="030F0702030302020204" pitchFamily="66" charset="0"/>
              </a:rPr>
              <a:t>Guarigione a 12 mesi: 93% ( con un tasso di insuccesso a 5 anni del 7%)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omic Sans MS" panose="030F0702030302020204" pitchFamily="66" charset="0"/>
              </a:rPr>
              <a:t>Recidiva entro tre mesi dalla chiusura della ferita: 70%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tabLst/>
              <a:defRPr/>
            </a:pP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54D8A20-0E5D-634A-52B5-115F6F0D79C1}"/>
              </a:ext>
            </a:extLst>
          </p:cNvPr>
          <p:cNvSpPr txBox="1"/>
          <p:nvPr/>
        </p:nvSpPr>
        <p:spPr>
          <a:xfrm>
            <a:off x="4664075" y="12233758"/>
            <a:ext cx="39928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srgbClr val="F709CA"/>
                </a:solidFill>
                <a:effectLst/>
                <a:uLnTx/>
                <a:uFillTx/>
                <a:latin typeface="Comic Sans MS" panose="030F0702030302020204" pitchFamily="66" charset="0"/>
              </a:rPr>
              <a:t>Pertanto, sono necessari servizi ben organizzati e strategie di trattamento economicamente vantaggiose per prevenire le ulcere, facilitarne la guarigione quando si presentano e prevenirne le recidive.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A1D2FFB8-6EFE-949D-DA91-2D795EC9BCB7}"/>
              </a:ext>
            </a:extLst>
          </p:cNvPr>
          <p:cNvSpPr txBox="1"/>
          <p:nvPr/>
        </p:nvSpPr>
        <p:spPr>
          <a:xfrm>
            <a:off x="18269982" y="25067289"/>
            <a:ext cx="29864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CLINICAL PRACTICE GUIDELINE DOCUMENT </a:t>
            </a:r>
            <a:r>
              <a:rPr kumimoji="0" lang="en-US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Editor’s Choice – European Society for Vascular Surgery (ESVS) 2022 Clinical Practice Guidelines on the Management of Chronic Venous Disease of the </a:t>
            </a:r>
            <a:r>
              <a:rPr kumimoji="0" lang="it-IT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Lower </a:t>
            </a:r>
            <a:r>
              <a:rPr kumimoji="0" lang="it-IT" sz="40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Limbs</a:t>
            </a:r>
            <a:r>
              <a:rPr kumimoji="0" lang="it-IT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- </a:t>
            </a:r>
            <a:r>
              <a:rPr kumimoji="0" lang="pt-BR" sz="4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Eur J Vasc Endovasc Surg (2022) 63, 184e267</a:t>
            </a:r>
            <a:endParaRPr kumimoji="0" lang="it-IT" sz="40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000145D-CA90-B41D-E6AC-EDC3FABBFF79}"/>
              </a:ext>
            </a:extLst>
          </p:cNvPr>
          <p:cNvSpPr txBox="1"/>
          <p:nvPr/>
        </p:nvSpPr>
        <p:spPr>
          <a:xfrm>
            <a:off x="23627714" y="21497385"/>
            <a:ext cx="17945100" cy="307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rgbClr val="BC04AF"/>
                </a:solidFill>
                <a:latin typeface="Comic Sans MS" panose="030F0702030302020204" pitchFamily="66" charset="0"/>
              </a:rPr>
              <a:t>Medicazioni avanzate e terapia compressiva</a:t>
            </a:r>
          </a:p>
          <a:p>
            <a:endParaRPr lang="it-IT" dirty="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ABCE140D-A01D-57B6-2EBC-DE72E7AD5A44}"/>
              </a:ext>
            </a:extLst>
          </p:cNvPr>
          <p:cNvSpPr txBox="1"/>
          <p:nvPr/>
        </p:nvSpPr>
        <p:spPr>
          <a:xfrm>
            <a:off x="23665179" y="16925181"/>
            <a:ext cx="188321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7200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Intervento chirurgico di termoablazione laser o con radiofrequenza delle safene </a:t>
            </a:r>
            <a:r>
              <a:rPr lang="it-IT" sz="72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(Gold standard)</a:t>
            </a:r>
          </a:p>
        </p:txBody>
      </p:sp>
      <p:cxnSp>
        <p:nvCxnSpPr>
          <p:cNvPr id="12" name="Connettore diritto 11">
            <a:extLst>
              <a:ext uri="{FF2B5EF4-FFF2-40B4-BE49-F238E27FC236}">
                <a16:creationId xmlns:a16="http://schemas.microsoft.com/office/drawing/2014/main" id="{13B1D6A2-4FDE-2CF3-90F8-BCCE390DB7C8}"/>
              </a:ext>
            </a:extLst>
          </p:cNvPr>
          <p:cNvCxnSpPr>
            <a:cxnSpLocks/>
          </p:cNvCxnSpPr>
          <p:nvPr/>
        </p:nvCxnSpPr>
        <p:spPr>
          <a:xfrm>
            <a:off x="19180175" y="16489035"/>
            <a:ext cx="0" cy="781098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Immagine 13">
            <a:extLst>
              <a:ext uri="{FF2B5EF4-FFF2-40B4-BE49-F238E27FC236}">
                <a16:creationId xmlns:a16="http://schemas.microsoft.com/office/drawing/2014/main" id="{41036FDC-6E1A-2394-97C8-E3584A159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762" y="12712036"/>
            <a:ext cx="15357155" cy="1478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A254F-0B75-92CB-3DFF-19A6E5601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48E32F9-9555-F651-F4FB-CFD6B99643F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24EB4DA-88CA-528D-A0F0-F191FDF719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20139487-EF43-ACFF-D8A7-580A9D152E10}"/>
              </a:ext>
            </a:extLst>
          </p:cNvPr>
          <p:cNvSpPr txBox="1"/>
          <p:nvPr/>
        </p:nvSpPr>
        <p:spPr>
          <a:xfrm>
            <a:off x="3330575" y="3646070"/>
            <a:ext cx="42800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800" dirty="0">
                <a:solidFill>
                  <a:srgbClr val="F709CA"/>
                </a:solidFill>
                <a:latin typeface="Comic Sans MS" panose="030F0702030302020204" pitchFamily="66" charset="0"/>
              </a:rPr>
              <a:t>Termoablazione laser o con radiofrequenza delle safene</a:t>
            </a:r>
            <a:endParaRPr lang="it-IT" sz="8800" dirty="0">
              <a:latin typeface="Comic Sans MS" panose="030F0702030302020204" pitchFamily="66" charset="0"/>
            </a:endParaRPr>
          </a:p>
        </p:txBody>
      </p:sp>
      <p:pic>
        <p:nvPicPr>
          <p:cNvPr id="12" name="LASER">
            <a:hlinkClick r:id="" action="ppaction://media"/>
            <a:extLst>
              <a:ext uri="{FF2B5EF4-FFF2-40B4-BE49-F238E27FC236}">
                <a16:creationId xmlns:a16="http://schemas.microsoft.com/office/drawing/2014/main" id="{9F26DDDC-AF79-F667-96AE-C9081949738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54070" y="7209631"/>
            <a:ext cx="19126200" cy="12649200"/>
          </a:xfrm>
          <a:prstGeom prst="rect">
            <a:avLst/>
          </a:prstGeom>
        </p:spPr>
      </p:pic>
      <p:pic>
        <p:nvPicPr>
          <p:cNvPr id="13" name="RADIOFREQUENZA">
            <a:hlinkClick r:id="" action="ppaction://media"/>
            <a:extLst>
              <a:ext uri="{FF2B5EF4-FFF2-40B4-BE49-F238E27FC236}">
                <a16:creationId xmlns:a16="http://schemas.microsoft.com/office/drawing/2014/main" id="{55D30FE0-BF05-8FEF-1390-4DE5E3FC6A87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895175" y="7209631"/>
            <a:ext cx="22631400" cy="1264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6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0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4122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video>
              <p:cMediaNode vol="80000" mute="1">
                <p:cTn id="22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A254F-0B75-92CB-3DFF-19A6E5601A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48E32F9-9555-F651-F4FB-CFD6B99643F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24EB4DA-88CA-528D-A0F0-F191FDF719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 descr="Immagine che contiene testo, elettronica, schermata, Carattere&#10;&#10;Il contenuto generato dall'IA potrebbe non essere corretto.">
            <a:extLst>
              <a:ext uri="{FF2B5EF4-FFF2-40B4-BE49-F238E27FC236}">
                <a16:creationId xmlns:a16="http://schemas.microsoft.com/office/drawing/2014/main" id="{BD643AB0-26AC-0C91-169F-1FECD8198C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575" y="4085431"/>
            <a:ext cx="29641800" cy="176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28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BE7822-4440-BC13-902E-9AED9CA552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75FE7FD9-5D6F-A415-6BC5-3ABB009447B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6E1B31D3-0E69-CC8C-1E28-70088174B4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CB160F61-3667-A094-645D-E9CEFFAD9A54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E9CF061-613A-2635-1539-633A663FE79E}"/>
              </a:ext>
            </a:extLst>
          </p:cNvPr>
          <p:cNvSpPr txBox="1"/>
          <p:nvPr/>
        </p:nvSpPr>
        <p:spPr>
          <a:xfrm>
            <a:off x="2568574" y="5838031"/>
            <a:ext cx="13391409" cy="119109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Medicazioni avanzate:</a:t>
            </a:r>
          </a:p>
          <a:p>
            <a:pPr algn="r"/>
            <a:r>
              <a:rPr lang="it-IT" sz="9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un’unica formulazione in gel per la cura di tutte le fasi dell’infezione della ferita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Immagine 6" descr="Immagine che contiene testo, schermata, Carattere, logo&#10;&#10;Il contenuto generato dall'IA potrebbe non essere corretto.">
            <a:extLst>
              <a:ext uri="{FF2B5EF4-FFF2-40B4-BE49-F238E27FC236}">
                <a16:creationId xmlns:a16="http://schemas.microsoft.com/office/drawing/2014/main" id="{AE3862EF-0E5C-9E6F-AA70-80B53B6336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9982" y="301046"/>
            <a:ext cx="29561394" cy="6682614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96C94613-2B23-7BA8-CB42-979609EFD003}"/>
              </a:ext>
            </a:extLst>
          </p:cNvPr>
          <p:cNvSpPr txBox="1"/>
          <p:nvPr/>
        </p:nvSpPr>
        <p:spPr>
          <a:xfrm>
            <a:off x="19296578" y="7721309"/>
            <a:ext cx="8534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dirty="0">
                <a:latin typeface="Comic Sans MS" panose="030F0702030302020204" pitchFamily="66" charset="0"/>
              </a:rPr>
              <a:t>Il gel sbriglia continuamente la ferita eliminando </a:t>
            </a:r>
            <a:r>
              <a:rPr lang="it-IT" sz="5400" dirty="0" err="1">
                <a:latin typeface="Comic Sans MS" panose="030F0702030302020204" pitchFamily="66" charset="0"/>
              </a:rPr>
              <a:t>slough</a:t>
            </a:r>
            <a:r>
              <a:rPr lang="it-IT" sz="5400" dirty="0">
                <a:latin typeface="Comic Sans MS" panose="030F0702030302020204" pitchFamily="66" charset="0"/>
              </a:rPr>
              <a:t>, tessuti non vitali e necrotici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A2A89B44-4BE6-4206-D833-3DBEECBB7C7A}"/>
              </a:ext>
            </a:extLst>
          </p:cNvPr>
          <p:cNvSpPr txBox="1"/>
          <p:nvPr/>
        </p:nvSpPr>
        <p:spPr>
          <a:xfrm>
            <a:off x="39144574" y="7692903"/>
            <a:ext cx="7772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dirty="0">
                <a:latin typeface="Comic Sans MS" panose="030F0702030302020204" pitchFamily="66" charset="0"/>
              </a:rPr>
              <a:t>Riduce i batteri rilasciati dal biofilm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48DA8A78-C8E4-C03D-65E5-57D37BE7E2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229"/>
                    </a14:imgEffect>
                    <a14:imgEffect>
                      <a14:saturation sat="13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0575" y="11239697"/>
            <a:ext cx="20650199" cy="13060325"/>
          </a:xfrm>
          <a:prstGeom prst="rect">
            <a:avLst/>
          </a:prstGeom>
          <a:ln w="66675">
            <a:solidFill>
              <a:srgbClr val="FF0000"/>
            </a:solidFill>
          </a:ln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3FAE314-7D2E-F160-B38C-AD60012E8486}"/>
              </a:ext>
            </a:extLst>
          </p:cNvPr>
          <p:cNvSpPr txBox="1"/>
          <p:nvPr/>
        </p:nvSpPr>
        <p:spPr>
          <a:xfrm>
            <a:off x="29086175" y="7721309"/>
            <a:ext cx="77724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dirty="0">
                <a:latin typeface="Comic Sans MS" panose="030F0702030302020204" pitchFamily="66" charset="0"/>
              </a:rPr>
              <a:t>L’alginato assorbe detriti, batteri ed essudato in eccesso</a:t>
            </a: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91B50EEF-CEAF-5F70-4E56-BA29EE88D9D6}"/>
              </a:ext>
            </a:extLst>
          </p:cNvPr>
          <p:cNvSpPr txBox="1"/>
          <p:nvPr/>
        </p:nvSpPr>
        <p:spPr>
          <a:xfrm>
            <a:off x="13549630" y="24842975"/>
            <a:ext cx="353885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>
                <a:latin typeface="Comic Sans MS" panose="030F0702030302020204" pitchFamily="66" charset="0"/>
              </a:rPr>
              <a:t>De Smet et al, 2009 , </a:t>
            </a:r>
            <a:r>
              <a:rPr lang="it-IT" sz="4000" i="1" dirty="0" err="1">
                <a:latin typeface="Comic Sans MS" panose="030F0702030302020204" pitchFamily="66" charset="0"/>
              </a:rPr>
              <a:t>Pre</a:t>
            </a:r>
            <a:r>
              <a:rPr lang="it-IT" sz="4000" i="1" dirty="0">
                <a:latin typeface="Comic Sans MS" panose="030F0702030302020204" pitchFamily="66" charset="0"/>
              </a:rPr>
              <a:t>-clinical </a:t>
            </a:r>
            <a:r>
              <a:rPr lang="it-IT" sz="4000" i="1" dirty="0" err="1">
                <a:latin typeface="Comic Sans MS" panose="030F0702030302020204" pitchFamily="66" charset="0"/>
              </a:rPr>
              <a:t>evaluation</a:t>
            </a:r>
            <a:r>
              <a:rPr lang="it-IT" sz="4000" i="1" dirty="0">
                <a:latin typeface="Comic Sans MS" panose="030F0702030302020204" pitchFamily="66" charset="0"/>
              </a:rPr>
              <a:t> of a new </a:t>
            </a:r>
            <a:r>
              <a:rPr lang="it-IT" sz="4000" i="1" dirty="0" err="1">
                <a:latin typeface="Comic Sans MS" panose="030F0702030302020204" pitchFamily="66" charset="0"/>
              </a:rPr>
              <a:t>antimicrobical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enzyme</a:t>
            </a:r>
            <a:r>
              <a:rPr lang="it-IT" sz="4000" i="1" dirty="0">
                <a:latin typeface="Comic Sans MS" panose="030F0702030302020204" pitchFamily="66" charset="0"/>
              </a:rPr>
              <a:t> for the control of </a:t>
            </a:r>
            <a:r>
              <a:rPr lang="it-IT" sz="4000" i="1" dirty="0" err="1">
                <a:latin typeface="Comic Sans MS" panose="030F0702030302020204" pitchFamily="66" charset="0"/>
              </a:rPr>
              <a:t>wound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bioburden</a:t>
            </a:r>
            <a:r>
              <a:rPr lang="it-IT" sz="4000" i="1" dirty="0">
                <a:latin typeface="Comic Sans MS" panose="030F0702030302020204" pitchFamily="66" charset="0"/>
              </a:rPr>
              <a:t>. </a:t>
            </a:r>
            <a:r>
              <a:rPr lang="it-IT" sz="4000" i="1" dirty="0" err="1">
                <a:latin typeface="Comic Sans MS" panose="030F0702030302020204" pitchFamily="66" charset="0"/>
              </a:rPr>
              <a:t>Wounds</a:t>
            </a:r>
            <a:endParaRPr lang="it-IT" sz="4000" i="1" dirty="0">
              <a:latin typeface="Comic Sans MS" panose="030F0702030302020204" pitchFamily="66" charset="0"/>
            </a:endParaRPr>
          </a:p>
          <a:p>
            <a:r>
              <a:rPr lang="it-IT" sz="4000" i="1" dirty="0">
                <a:latin typeface="Comic Sans MS" panose="030F0702030302020204" pitchFamily="66" charset="0"/>
              </a:rPr>
              <a:t>Cooper, 2013, </a:t>
            </a:r>
            <a:r>
              <a:rPr lang="it-IT" sz="4000" i="1" dirty="0" err="1">
                <a:latin typeface="Comic Sans MS" panose="030F0702030302020204" pitchFamily="66" charset="0"/>
              </a:rPr>
              <a:t>Inhibition</a:t>
            </a:r>
            <a:r>
              <a:rPr lang="it-IT" sz="4000" i="1" dirty="0">
                <a:latin typeface="Comic Sans MS" panose="030F0702030302020204" pitchFamily="66" charset="0"/>
              </a:rPr>
              <a:t> of </a:t>
            </a:r>
            <a:r>
              <a:rPr lang="it-IT" sz="4000" i="1" dirty="0" err="1">
                <a:latin typeface="Comic Sans MS" panose="030F0702030302020204" pitchFamily="66" charset="0"/>
              </a:rPr>
              <a:t>biofilms</a:t>
            </a:r>
            <a:r>
              <a:rPr lang="it-IT" sz="4000" i="1" dirty="0">
                <a:latin typeface="Comic Sans MS" panose="030F0702030302020204" pitchFamily="66" charset="0"/>
              </a:rPr>
              <a:t> by </a:t>
            </a:r>
            <a:r>
              <a:rPr lang="it-IT" sz="4000" i="1" dirty="0" err="1">
                <a:latin typeface="Comic Sans MS" panose="030F0702030302020204" pitchFamily="66" charset="0"/>
              </a:rPr>
              <a:t>glucose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oxidase</a:t>
            </a:r>
            <a:r>
              <a:rPr lang="it-IT" sz="4000" i="1" dirty="0">
                <a:latin typeface="Comic Sans MS" panose="030F0702030302020204" pitchFamily="66" charset="0"/>
              </a:rPr>
              <a:t>, </a:t>
            </a:r>
            <a:r>
              <a:rPr lang="it-IT" sz="4000" i="1" dirty="0" err="1">
                <a:latin typeface="Comic Sans MS" panose="030F0702030302020204" pitchFamily="66" charset="0"/>
              </a:rPr>
              <a:t>lactoperoxidase</a:t>
            </a:r>
            <a:r>
              <a:rPr lang="it-IT" sz="4000" i="1" dirty="0">
                <a:latin typeface="Comic Sans MS" panose="030F0702030302020204" pitchFamily="66" charset="0"/>
              </a:rPr>
              <a:t> and </a:t>
            </a:r>
            <a:r>
              <a:rPr lang="it-IT" sz="4000" i="1" dirty="0" err="1">
                <a:latin typeface="Comic Sans MS" panose="030F0702030302020204" pitchFamily="66" charset="0"/>
              </a:rPr>
              <a:t>guaiacol</a:t>
            </a:r>
            <a:r>
              <a:rPr lang="it-IT" sz="4000" i="1" dirty="0">
                <a:latin typeface="Comic Sans MS" panose="030F0702030302020204" pitchFamily="66" charset="0"/>
              </a:rPr>
              <a:t>: the </a:t>
            </a:r>
            <a:r>
              <a:rPr lang="it-IT" sz="4000" i="1" dirty="0" err="1">
                <a:latin typeface="Comic Sans MS" panose="030F0702030302020204" pitchFamily="66" charset="0"/>
              </a:rPr>
              <a:t>acrive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antibacterial</a:t>
            </a:r>
            <a:r>
              <a:rPr lang="it-IT" sz="4000" i="1" dirty="0">
                <a:latin typeface="Comic Sans MS" panose="030F0702030302020204" pitchFamily="66" charset="0"/>
              </a:rPr>
              <a:t> component in an </a:t>
            </a:r>
            <a:r>
              <a:rPr lang="it-IT" sz="4000" i="1" dirty="0" err="1">
                <a:latin typeface="Comic Sans MS" panose="030F0702030302020204" pitchFamily="66" charset="0"/>
              </a:rPr>
              <a:t>enzyme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alginogel</a:t>
            </a:r>
            <a:endParaRPr lang="it-IT" sz="4000" i="1" dirty="0">
              <a:latin typeface="Comic Sans MS" panose="030F0702030302020204" pitchFamily="66" charset="0"/>
            </a:endParaRPr>
          </a:p>
          <a:p>
            <a:r>
              <a:rPr lang="it-IT" sz="4000" i="1" dirty="0">
                <a:latin typeface="Comic Sans MS" panose="030F0702030302020204" pitchFamily="66" charset="0"/>
              </a:rPr>
              <a:t>White, R, </a:t>
            </a:r>
            <a:r>
              <a:rPr lang="it-IT" sz="4000" i="1" dirty="0" err="1">
                <a:latin typeface="Comic Sans MS" panose="030F0702030302020204" pitchFamily="66" charset="0"/>
              </a:rPr>
              <a:t>Linsen</a:t>
            </a:r>
            <a:r>
              <a:rPr lang="it-IT" sz="4000" i="1" dirty="0">
                <a:latin typeface="Comic Sans MS" panose="030F0702030302020204" pitchFamily="66" charset="0"/>
              </a:rPr>
              <a:t>, E: </a:t>
            </a:r>
            <a:r>
              <a:rPr lang="it-IT" sz="4000" i="1" dirty="0" err="1">
                <a:latin typeface="Comic Sans MS" panose="030F0702030302020204" pitchFamily="66" charset="0"/>
              </a:rPr>
              <a:t>Wundbettvorbereitung</a:t>
            </a:r>
            <a:r>
              <a:rPr lang="it-IT" sz="4000" i="1" dirty="0">
                <a:latin typeface="Comic Sans MS" panose="030F0702030302020204" pitchFamily="66" charset="0"/>
              </a:rPr>
              <a:t>, T.I.M.E. und </a:t>
            </a:r>
            <a:r>
              <a:rPr lang="it-IT" sz="4000" i="1" dirty="0" err="1">
                <a:latin typeface="Comic Sans MS" panose="030F0702030302020204" pitchFamily="66" charset="0"/>
              </a:rPr>
              <a:t>ein</a:t>
            </a:r>
            <a:r>
              <a:rPr lang="it-IT" sz="4000" i="1" dirty="0">
                <a:latin typeface="Comic Sans MS" panose="030F0702030302020204" pitchFamily="66" charset="0"/>
              </a:rPr>
              <a:t> </a:t>
            </a:r>
            <a:r>
              <a:rPr lang="it-IT" sz="4000" i="1" dirty="0" err="1">
                <a:latin typeface="Comic Sans MS" panose="030F0702030302020204" pitchFamily="66" charset="0"/>
              </a:rPr>
              <a:t>Enzym-Alginogel</a:t>
            </a:r>
            <a:r>
              <a:rPr lang="it-IT" sz="4000" i="1" dirty="0">
                <a:latin typeface="Comic Sans MS" panose="030F0702030302020204" pitchFamily="66" charset="0"/>
              </a:rPr>
              <a:t>: </a:t>
            </a:r>
            <a:r>
              <a:rPr lang="it-IT" sz="4000" i="1" dirty="0" err="1">
                <a:latin typeface="Comic Sans MS" panose="030F0702030302020204" pitchFamily="66" charset="0"/>
              </a:rPr>
              <a:t>Literaturubersicht</a:t>
            </a:r>
            <a:r>
              <a:rPr lang="it-IT" sz="4000" i="1" dirty="0">
                <a:latin typeface="Comic Sans MS" panose="030F0702030302020204" pitchFamily="66" charset="0"/>
              </a:rPr>
              <a:t> und die </a:t>
            </a:r>
            <a:r>
              <a:rPr lang="it-IT" sz="4000" i="1" dirty="0" err="1">
                <a:latin typeface="Comic Sans MS" panose="030F0702030302020204" pitchFamily="66" charset="0"/>
              </a:rPr>
              <a:t>klinische</a:t>
            </a:r>
            <a:r>
              <a:rPr lang="it-IT" sz="4000" i="1" dirty="0">
                <a:latin typeface="Comic Sans MS" panose="030F0702030302020204" pitchFamily="66" charset="0"/>
              </a:rPr>
              <a:t> Praxis. </a:t>
            </a:r>
            <a:r>
              <a:rPr lang="it-IT" sz="4000" i="1" dirty="0" err="1">
                <a:latin typeface="Comic Sans MS" panose="030F0702030302020204" pitchFamily="66" charset="0"/>
              </a:rPr>
              <a:t>Wound</a:t>
            </a:r>
            <a:r>
              <a:rPr lang="it-IT" sz="4000" i="1" dirty="0">
                <a:latin typeface="Comic Sans MS" panose="030F0702030302020204" pitchFamily="66" charset="0"/>
              </a:rPr>
              <a:t> Management 2016</a:t>
            </a:r>
          </a:p>
        </p:txBody>
      </p:sp>
    </p:spTree>
    <p:extLst>
      <p:ext uri="{BB962C8B-B14F-4D97-AF65-F5344CB8AC3E}">
        <p14:creationId xmlns:p14="http://schemas.microsoft.com/office/powerpoint/2010/main" val="189043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1D35E9-8432-39AF-FE98-0CD5884E9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E24CE40-A01A-ED2E-C426-3A525B9A1EBA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014A341F-4E59-D8A1-30C2-7F720E5795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79BE0B80-3374-1CA4-38FE-466F83FDF60C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3E70FCA0-6928-98C3-A2BA-4D94B8F3F9E8}"/>
              </a:ext>
            </a:extLst>
          </p:cNvPr>
          <p:cNvSpPr txBox="1"/>
          <p:nvPr/>
        </p:nvSpPr>
        <p:spPr>
          <a:xfrm>
            <a:off x="1671360" y="3346643"/>
            <a:ext cx="1339140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Il nostro Studio: 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173B57B-8423-C1F5-9ED1-02362F6CA2A1}"/>
              </a:ext>
            </a:extLst>
          </p:cNvPr>
          <p:cNvSpPr txBox="1"/>
          <p:nvPr/>
        </p:nvSpPr>
        <p:spPr>
          <a:xfrm>
            <a:off x="5107482" y="5660181"/>
            <a:ext cx="26324997" cy="4247317"/>
          </a:xfrm>
          <a:prstGeom prst="rect">
            <a:avLst/>
          </a:prstGeom>
          <a:noFill/>
          <a:ln w="952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it-IT" sz="7200" b="1" dirty="0">
                <a:latin typeface="Comic Sans MS" panose="030F0702030302020204" pitchFamily="66" charset="0"/>
              </a:rPr>
              <a:t>9 pazienti, di età compresa tra i 55 e gli 85 anni: </a:t>
            </a:r>
          </a:p>
          <a:p>
            <a:r>
              <a:rPr lang="it-IT" sz="7200" dirty="0">
                <a:solidFill>
                  <a:srgbClr val="0070C0"/>
                </a:solidFill>
                <a:latin typeface="Comic Sans MS" panose="030F0702030302020204" pitchFamily="66" charset="0"/>
              </a:rPr>
              <a:t>-6 uomini</a:t>
            </a:r>
          </a:p>
          <a:p>
            <a:r>
              <a:rPr lang="it-IT" sz="7200" dirty="0">
                <a:solidFill>
                  <a:srgbClr val="F709CA"/>
                </a:solidFill>
                <a:latin typeface="Comic Sans MS" panose="030F0702030302020204" pitchFamily="66" charset="0"/>
              </a:rPr>
              <a:t>-3 donne </a:t>
            </a:r>
          </a:p>
          <a:p>
            <a:endParaRPr lang="it-IT" sz="5400" dirty="0">
              <a:latin typeface="Comic Sans MS" panose="030F0702030302020204" pitchFamily="66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9C7DBD8A-7CFF-622B-D044-F799384F48C4}"/>
              </a:ext>
            </a:extLst>
          </p:cNvPr>
          <p:cNvSpPr txBox="1"/>
          <p:nvPr/>
        </p:nvSpPr>
        <p:spPr>
          <a:xfrm>
            <a:off x="36629975" y="6491973"/>
            <a:ext cx="9296400" cy="3139321"/>
          </a:xfrm>
          <a:prstGeom prst="rect">
            <a:avLst/>
          </a:prstGeom>
          <a:noFill/>
          <a:ln w="889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it-IT" sz="7200" dirty="0">
                <a:latin typeface="Comic Sans MS" panose="030F0702030302020204" pitchFamily="66" charset="0"/>
              </a:rPr>
              <a:t> Malattia venosa cronica + ulcere C6</a:t>
            </a:r>
          </a:p>
          <a:p>
            <a:endParaRPr lang="it-IT" sz="5400" dirty="0">
              <a:latin typeface="Comic Sans MS" panose="030F0702030302020204" pitchFamily="66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9355B02-7416-2A44-482B-01041B15701F}"/>
              </a:ext>
            </a:extLst>
          </p:cNvPr>
          <p:cNvSpPr txBox="1"/>
          <p:nvPr/>
        </p:nvSpPr>
        <p:spPr>
          <a:xfrm>
            <a:off x="25199975" y="13020173"/>
            <a:ext cx="21869400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latin typeface="Comic Sans MS" panose="030F0702030302020204" pitchFamily="66" charset="0"/>
              </a:rPr>
              <a:t>-  4 pazienti hanno subito una </a:t>
            </a:r>
            <a:r>
              <a:rPr lang="it-IT" sz="6600" u="sng" dirty="0">
                <a:latin typeface="Comic Sans MS" panose="030F0702030302020204" pitchFamily="66" charset="0"/>
              </a:rPr>
              <a:t>flebectomia</a:t>
            </a:r>
            <a:r>
              <a:rPr lang="it-IT" sz="6600" dirty="0">
                <a:latin typeface="Comic Sans MS" panose="030F0702030302020204" pitchFamily="66" charset="0"/>
              </a:rPr>
              <a:t> concomitante </a:t>
            </a:r>
          </a:p>
          <a:p>
            <a:r>
              <a:rPr lang="it-IT" sz="6600" dirty="0">
                <a:latin typeface="Comic Sans MS" panose="030F0702030302020204" pitchFamily="66" charset="0"/>
              </a:rPr>
              <a:t>-   Durata media della procedura: </a:t>
            </a:r>
            <a:r>
              <a:rPr lang="it-IT" sz="6600" u="sng" dirty="0">
                <a:latin typeface="Comic Sans MS" panose="030F0702030302020204" pitchFamily="66" charset="0"/>
              </a:rPr>
              <a:t>30 minuti</a:t>
            </a:r>
          </a:p>
          <a:p>
            <a:r>
              <a:rPr lang="it-IT" sz="6600" dirty="0">
                <a:latin typeface="Comic Sans MS" panose="030F0702030302020204" pitchFamily="66" charset="0"/>
              </a:rPr>
              <a:t>-   Anestesia locale ( </a:t>
            </a:r>
            <a:r>
              <a:rPr lang="it-IT" sz="6600" u="sng" dirty="0">
                <a:latin typeface="Comic Sans MS" panose="030F0702030302020204" pitchFamily="66" charset="0"/>
              </a:rPr>
              <a:t>tumescenza</a:t>
            </a:r>
            <a:r>
              <a:rPr lang="it-IT" sz="6600" dirty="0">
                <a:latin typeface="Comic Sans MS" panose="030F0702030302020204" pitchFamily="66" charset="0"/>
              </a:rPr>
              <a:t> </a:t>
            </a:r>
            <a:r>
              <a:rPr lang="it-IT" sz="6600" dirty="0" err="1">
                <a:latin typeface="Comic Sans MS" panose="030F0702030302020204" pitchFamily="66" charset="0"/>
              </a:rPr>
              <a:t>ecoguidata</a:t>
            </a:r>
            <a:r>
              <a:rPr lang="it-IT" sz="6600" dirty="0">
                <a:latin typeface="Comic Sans MS" panose="030F0702030302020204" pitchFamily="66" charset="0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it-IT" sz="6600" dirty="0">
                <a:latin typeface="Comic Sans MS" panose="030F0702030302020204" pitchFamily="66" charset="0"/>
              </a:rPr>
              <a:t>Dimissione a domicilio dopo circa </a:t>
            </a:r>
            <a:r>
              <a:rPr lang="it-IT" sz="6600" u="sng" dirty="0">
                <a:latin typeface="Comic Sans MS" panose="030F0702030302020204" pitchFamily="66" charset="0"/>
              </a:rPr>
              <a:t>30 minuti </a:t>
            </a:r>
            <a:r>
              <a:rPr lang="it-IT" sz="6600" dirty="0">
                <a:latin typeface="Comic Sans MS" panose="030F0702030302020204" pitchFamily="66" charset="0"/>
              </a:rPr>
              <a:t>dalla fine dell’intervento</a:t>
            </a:r>
          </a:p>
          <a:p>
            <a:pPr marL="285750" indent="-285750">
              <a:buFontTx/>
              <a:buChar char="-"/>
            </a:pPr>
            <a:r>
              <a:rPr lang="it-IT" sz="6600" dirty="0">
                <a:latin typeface="Comic Sans MS" panose="030F0702030302020204" pitchFamily="66" charset="0"/>
              </a:rPr>
              <a:t>Controllo P.O. dopo </a:t>
            </a:r>
            <a:r>
              <a:rPr lang="it-IT" sz="6600" u="sng" dirty="0">
                <a:latin typeface="Comic Sans MS" panose="030F0702030302020204" pitchFamily="66" charset="0"/>
              </a:rPr>
              <a:t>una settimana</a:t>
            </a:r>
          </a:p>
          <a:p>
            <a:pPr marL="285750" indent="-285750">
              <a:buFontTx/>
              <a:buChar char="-"/>
            </a:pPr>
            <a:r>
              <a:rPr lang="it-IT" sz="6600" b="1" dirty="0">
                <a:solidFill>
                  <a:srgbClr val="F709CA"/>
                </a:solidFill>
                <a:latin typeface="Comic Sans MS" panose="030F0702030302020204" pitchFamily="66" charset="0"/>
              </a:rPr>
              <a:t>Inizio trattamento dell’ulcera con </a:t>
            </a:r>
            <a:r>
              <a:rPr lang="it-IT" sz="6600" b="1" dirty="0" err="1">
                <a:solidFill>
                  <a:srgbClr val="F709CA"/>
                </a:solidFill>
                <a:latin typeface="Comic Sans MS" panose="030F0702030302020204" pitchFamily="66" charset="0"/>
              </a:rPr>
              <a:t>alginogel</a:t>
            </a:r>
            <a:r>
              <a:rPr lang="it-IT" sz="6600" b="1" dirty="0">
                <a:solidFill>
                  <a:srgbClr val="F709CA"/>
                </a:solidFill>
                <a:latin typeface="Comic Sans MS" panose="030F0702030302020204" pitchFamily="66" charset="0"/>
              </a:rPr>
              <a:t> ogni 4 giorni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24A6729D-FF72-6926-8D39-48F0A7B7F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975" y="13030963"/>
            <a:ext cx="15087600" cy="9571069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C77DA43F-02EC-65CC-A11F-4AE2ABC47B8C}"/>
              </a:ext>
            </a:extLst>
          </p:cNvPr>
          <p:cNvSpPr txBox="1"/>
          <p:nvPr/>
        </p:nvSpPr>
        <p:spPr>
          <a:xfrm>
            <a:off x="5107482" y="10933015"/>
            <a:ext cx="16916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6 in terapia con </a:t>
            </a:r>
            <a:r>
              <a:rPr lang="it-IT" sz="54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anticoaugulanti</a:t>
            </a:r>
            <a:endParaRPr lang="it-IT" sz="5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3B063B5C-836C-C008-9C80-ABFE368E76DF}"/>
              </a:ext>
            </a:extLst>
          </p:cNvPr>
          <p:cNvSpPr txBox="1"/>
          <p:nvPr/>
        </p:nvSpPr>
        <p:spPr>
          <a:xfrm>
            <a:off x="7750175" y="23364031"/>
            <a:ext cx="15087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i="1" dirty="0">
                <a:latin typeface="Comic Sans MS" panose="030F0702030302020204" pitchFamily="66" charset="0"/>
              </a:rPr>
              <a:t>Termoablazione laser della grande safena</a:t>
            </a:r>
          </a:p>
        </p:txBody>
      </p:sp>
      <p:sp>
        <p:nvSpPr>
          <p:cNvPr id="16" name="Freccia a destra 15">
            <a:extLst>
              <a:ext uri="{FF2B5EF4-FFF2-40B4-BE49-F238E27FC236}">
                <a16:creationId xmlns:a16="http://schemas.microsoft.com/office/drawing/2014/main" id="{949B02BC-1053-6F72-4B98-32AC5DC2B04C}"/>
              </a:ext>
            </a:extLst>
          </p:cNvPr>
          <p:cNvSpPr/>
          <p:nvPr/>
        </p:nvSpPr>
        <p:spPr>
          <a:xfrm>
            <a:off x="32667575" y="7438231"/>
            <a:ext cx="3332108" cy="60960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Freccia circolare a destra 16">
            <a:extLst>
              <a:ext uri="{FF2B5EF4-FFF2-40B4-BE49-F238E27FC236}">
                <a16:creationId xmlns:a16="http://schemas.microsoft.com/office/drawing/2014/main" id="{0446E940-D761-D522-2EA0-A44C0C40596B}"/>
              </a:ext>
            </a:extLst>
          </p:cNvPr>
          <p:cNvSpPr/>
          <p:nvPr/>
        </p:nvSpPr>
        <p:spPr>
          <a:xfrm>
            <a:off x="2797175" y="8708566"/>
            <a:ext cx="1828800" cy="3046988"/>
          </a:xfrm>
          <a:prstGeom prst="curv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5463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21965-BA8D-A95F-A4D1-5D284E9F89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DF65D3CE-CC6C-8546-B5D6-14C755B6CAE4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4B52EA60-23EE-D9FD-46A2-06CF908CBB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36E73778-21E5-9677-8C9D-9F92A3599171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8B150822-A75A-22FC-5EA2-F7D0B7EE2D3F}"/>
              </a:ext>
            </a:extLst>
          </p:cNvPr>
          <p:cNvSpPr txBox="1"/>
          <p:nvPr/>
        </p:nvSpPr>
        <p:spPr>
          <a:xfrm>
            <a:off x="4406619" y="2229771"/>
            <a:ext cx="7086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Risultat</a:t>
            </a:r>
            <a:r>
              <a:rPr lang="it-IT" sz="9600" dirty="0">
                <a:solidFill>
                  <a:srgbClr val="0070C0"/>
                </a:solidFill>
              </a:rPr>
              <a:t>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DE3303B-D050-A0B3-F432-0AFDCF4A1C85}"/>
              </a:ext>
            </a:extLst>
          </p:cNvPr>
          <p:cNvSpPr txBox="1"/>
          <p:nvPr/>
        </p:nvSpPr>
        <p:spPr>
          <a:xfrm>
            <a:off x="3057525" y="4506413"/>
            <a:ext cx="26324997" cy="1200329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it-IT" sz="7200" dirty="0">
                <a:latin typeface="Comic Sans MS" panose="030F0702030302020204" pitchFamily="66" charset="0"/>
              </a:rPr>
              <a:t>1 caso</a:t>
            </a:r>
          </a:p>
        </p:txBody>
      </p:sp>
      <p:sp>
        <p:nvSpPr>
          <p:cNvPr id="16" name="Freccia a destra 15">
            <a:extLst>
              <a:ext uri="{FF2B5EF4-FFF2-40B4-BE49-F238E27FC236}">
                <a16:creationId xmlns:a16="http://schemas.microsoft.com/office/drawing/2014/main" id="{EDBCE292-0E7E-19FF-9FB3-7C7E6CA57E80}"/>
              </a:ext>
            </a:extLst>
          </p:cNvPr>
          <p:cNvSpPr/>
          <p:nvPr/>
        </p:nvSpPr>
        <p:spPr>
          <a:xfrm>
            <a:off x="11493219" y="12583518"/>
            <a:ext cx="4778573" cy="78954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7" name="Immagine 6" descr="Immagine che contiene testo, Carne, persona&#10;&#10;Il contenuto generato dall'IA potrebbe non essere corretto.">
            <a:extLst>
              <a:ext uri="{FF2B5EF4-FFF2-40B4-BE49-F238E27FC236}">
                <a16:creationId xmlns:a16="http://schemas.microsoft.com/office/drawing/2014/main" id="{85459D64-0F5C-6575-F85F-5BC92C3B5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45" y="6710823"/>
            <a:ext cx="9448800" cy="12811233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E622C62-3C1E-4AB8-FFBD-6D76BEEB75E1}"/>
              </a:ext>
            </a:extLst>
          </p:cNvPr>
          <p:cNvSpPr txBox="1"/>
          <p:nvPr/>
        </p:nvSpPr>
        <p:spPr>
          <a:xfrm rot="16200000">
            <a:off x="8112443" y="13077573"/>
            <a:ext cx="10503848" cy="1107996"/>
          </a:xfrm>
          <a:prstGeom prst="rect">
            <a:avLst/>
          </a:prstGeom>
          <a:solidFill>
            <a:sysClr val="window" lastClr="FFFFFF"/>
          </a:solidFill>
          <a:ln w="254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Intervento chirurgico</a:t>
            </a:r>
          </a:p>
        </p:txBody>
      </p:sp>
      <p:pic>
        <p:nvPicPr>
          <p:cNvPr id="14" name="Immagine 13" descr="Immagine che contiene Carne, lesione, vena, interno&#10;&#10;Il contenuto generato dall'IA potrebbe non essere corretto.">
            <a:extLst>
              <a:ext uri="{FF2B5EF4-FFF2-40B4-BE49-F238E27FC236}">
                <a16:creationId xmlns:a16="http://schemas.microsoft.com/office/drawing/2014/main" id="{A346B19A-FB20-683D-3D6C-0092F2F87A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0266" y="6710823"/>
            <a:ext cx="8773879" cy="12776857"/>
          </a:xfrm>
          <a:prstGeom prst="rect">
            <a:avLst/>
          </a:prstGeom>
        </p:spPr>
      </p:pic>
      <p:pic>
        <p:nvPicPr>
          <p:cNvPr id="15" name="Immagine 14">
            <a:extLst>
              <a:ext uri="{FF2B5EF4-FFF2-40B4-BE49-F238E27FC236}">
                <a16:creationId xmlns:a16="http://schemas.microsoft.com/office/drawing/2014/main" id="{AE8AB4CE-449C-E755-E13E-E3E84A63BD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31360" y="12949354"/>
            <a:ext cx="4810161" cy="847417"/>
          </a:xfrm>
          <a:prstGeom prst="rect">
            <a:avLst/>
          </a:prstGeom>
        </p:spPr>
      </p:pic>
      <p:pic>
        <p:nvPicPr>
          <p:cNvPr id="19" name="Immagine 18" descr="Immagine che contiene persona, Carne, interno&#10;&#10;Il contenuto generato dall'IA potrebbe non essere corretto.">
            <a:extLst>
              <a:ext uri="{FF2B5EF4-FFF2-40B4-BE49-F238E27FC236}">
                <a16:creationId xmlns:a16="http://schemas.microsoft.com/office/drawing/2014/main" id="{471D21EE-C67C-84F7-89DC-389CB3D9DF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8735" y="6422921"/>
            <a:ext cx="8174039" cy="13352660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898D7092-1FC5-06E2-3A92-3934F439E5BD}"/>
              </a:ext>
            </a:extLst>
          </p:cNvPr>
          <p:cNvSpPr txBox="1"/>
          <p:nvPr/>
        </p:nvSpPr>
        <p:spPr>
          <a:xfrm>
            <a:off x="3057525" y="20163631"/>
            <a:ext cx="70866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Tempo 0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D3F0C880-6A57-C029-AAB0-744C9E80027D}"/>
              </a:ext>
            </a:extLst>
          </p:cNvPr>
          <p:cNvSpPr txBox="1"/>
          <p:nvPr/>
        </p:nvSpPr>
        <p:spPr>
          <a:xfrm>
            <a:off x="18269981" y="20163631"/>
            <a:ext cx="75941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2 settimane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13F5B6FF-3240-EB2C-EC74-B66A1C809C21}"/>
              </a:ext>
            </a:extLst>
          </p:cNvPr>
          <p:cNvSpPr txBox="1"/>
          <p:nvPr/>
        </p:nvSpPr>
        <p:spPr>
          <a:xfrm>
            <a:off x="33990001" y="20445552"/>
            <a:ext cx="4936981" cy="85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rgbClr val="0070C0"/>
                </a:solidFill>
                <a:latin typeface="Comic Sans MS" panose="030F0702030302020204" pitchFamily="66" charset="0"/>
              </a:rPr>
              <a:t>2 mesi</a:t>
            </a:r>
          </a:p>
        </p:txBody>
      </p:sp>
      <p:pic>
        <p:nvPicPr>
          <p:cNvPr id="23" name="Immagine 22" descr="Immagine che contiene interno&#10;&#10;Il contenuto generato dall'IA potrebbe non essere corretto.">
            <a:extLst>
              <a:ext uri="{FF2B5EF4-FFF2-40B4-BE49-F238E27FC236}">
                <a16:creationId xmlns:a16="http://schemas.microsoft.com/office/drawing/2014/main" id="{7E72113D-95D5-83FC-8766-F926A5DA72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948" y="6393552"/>
            <a:ext cx="25845216" cy="1613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88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AAA2F2-04B9-A2CA-4BBE-BB6E3F21F9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FF73DF44-B132-79D7-3CE0-1A19D33D07B2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F84BFD75-533D-9D21-663A-0B8BE0FF2E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B82A301A-D888-2D20-81E2-E76E0D5739E1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74AB53F4-1CA6-6C6E-F006-79E631FD050E}"/>
              </a:ext>
            </a:extLst>
          </p:cNvPr>
          <p:cNvSpPr txBox="1"/>
          <p:nvPr/>
        </p:nvSpPr>
        <p:spPr>
          <a:xfrm>
            <a:off x="4406619" y="2229771"/>
            <a:ext cx="7086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Risultat</a:t>
            </a:r>
            <a:r>
              <a:rPr lang="it-IT" sz="9600" dirty="0">
                <a:solidFill>
                  <a:srgbClr val="0070C0"/>
                </a:solidFill>
              </a:rPr>
              <a:t>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C90DA2A5-8073-8569-DAC6-9A8B9E201837}"/>
              </a:ext>
            </a:extLst>
          </p:cNvPr>
          <p:cNvSpPr txBox="1"/>
          <p:nvPr/>
        </p:nvSpPr>
        <p:spPr>
          <a:xfrm>
            <a:off x="3057525" y="4506413"/>
            <a:ext cx="26324997" cy="1200329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it-IT" sz="7200" dirty="0">
                <a:latin typeface="Comic Sans MS" panose="030F0702030302020204" pitchFamily="66" charset="0"/>
              </a:rPr>
              <a:t>2 caso</a:t>
            </a:r>
          </a:p>
        </p:txBody>
      </p:sp>
      <p:sp>
        <p:nvSpPr>
          <p:cNvPr id="16" name="Freccia a destra 15">
            <a:extLst>
              <a:ext uri="{FF2B5EF4-FFF2-40B4-BE49-F238E27FC236}">
                <a16:creationId xmlns:a16="http://schemas.microsoft.com/office/drawing/2014/main" id="{85F76FFF-9B98-5B65-BC95-2B8C5D2DBFE4}"/>
              </a:ext>
            </a:extLst>
          </p:cNvPr>
          <p:cNvSpPr/>
          <p:nvPr/>
        </p:nvSpPr>
        <p:spPr>
          <a:xfrm>
            <a:off x="12494124" y="12842025"/>
            <a:ext cx="4778573" cy="78954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E55F6B4-5570-3879-2F6F-684805104416}"/>
              </a:ext>
            </a:extLst>
          </p:cNvPr>
          <p:cNvSpPr txBox="1"/>
          <p:nvPr/>
        </p:nvSpPr>
        <p:spPr>
          <a:xfrm rot="16200000">
            <a:off x="9434787" y="13002770"/>
            <a:ext cx="10503848" cy="1107996"/>
          </a:xfrm>
          <a:prstGeom prst="rect">
            <a:avLst/>
          </a:prstGeom>
          <a:solidFill>
            <a:sysClr val="window" lastClr="FFFFFF"/>
          </a:solidFill>
          <a:ln w="254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Intervento chirurgico</a:t>
            </a: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E691E8F2-FE8A-3C3E-AF38-B4788EE2BD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24138" y="13043609"/>
            <a:ext cx="4810161" cy="847417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EA637DFC-DAA3-4650-17EA-519CCB33DF73}"/>
              </a:ext>
            </a:extLst>
          </p:cNvPr>
          <p:cNvSpPr txBox="1"/>
          <p:nvPr/>
        </p:nvSpPr>
        <p:spPr>
          <a:xfrm>
            <a:off x="892174" y="20163631"/>
            <a:ext cx="105807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Tempo 0, sala operatoria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FCBCD7EB-584F-48E4-3155-019398D9C13F}"/>
              </a:ext>
            </a:extLst>
          </p:cNvPr>
          <p:cNvSpPr txBox="1"/>
          <p:nvPr/>
        </p:nvSpPr>
        <p:spPr>
          <a:xfrm>
            <a:off x="18269981" y="20163631"/>
            <a:ext cx="75941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1 settimana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AEEBE620-9887-B55D-86C3-74FA77D8F6FA}"/>
              </a:ext>
            </a:extLst>
          </p:cNvPr>
          <p:cNvSpPr txBox="1"/>
          <p:nvPr/>
        </p:nvSpPr>
        <p:spPr>
          <a:xfrm>
            <a:off x="39068375" y="20163631"/>
            <a:ext cx="49369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4 mesi</a:t>
            </a:r>
          </a:p>
        </p:txBody>
      </p:sp>
      <p:pic>
        <p:nvPicPr>
          <p:cNvPr id="3" name="Immagine 2" descr="Immagine che contiene Carne, lesione, medico, sangue&#10;&#10;Il contenuto generato dall'IA potrebbe non essere corretto.">
            <a:extLst>
              <a:ext uri="{FF2B5EF4-FFF2-40B4-BE49-F238E27FC236}">
                <a16:creationId xmlns:a16="http://schemas.microsoft.com/office/drawing/2014/main" id="{029C1258-1099-6E62-2D66-E2A700C5A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78" y="7446955"/>
            <a:ext cx="11702875" cy="12040726"/>
          </a:xfrm>
          <a:prstGeom prst="rect">
            <a:avLst/>
          </a:prstGeom>
        </p:spPr>
      </p:pic>
      <p:pic>
        <p:nvPicPr>
          <p:cNvPr id="5" name="Immagine 4" descr="Immagine che contiene Carne, lesione, sangue, vena&#10;&#10;Il contenuto generato dall'IA potrebbe non essere corretto.">
            <a:extLst>
              <a:ext uri="{FF2B5EF4-FFF2-40B4-BE49-F238E27FC236}">
                <a16:creationId xmlns:a16="http://schemas.microsoft.com/office/drawing/2014/main" id="{7B8A8CA6-C5A9-FFB0-8C5D-7FC4AE6BF0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317311" y="6840469"/>
            <a:ext cx="11861825" cy="13432598"/>
          </a:xfrm>
          <a:prstGeom prst="rect">
            <a:avLst/>
          </a:prstGeom>
        </p:spPr>
      </p:pic>
      <p:pic>
        <p:nvPicPr>
          <p:cNvPr id="9" name="Immagine 8" descr="Immagine che contiene Carne, Attrezzature mediche, lesione, medico&#10;&#10;Il contenuto generato dall'IA potrebbe non essere corretto.">
            <a:extLst>
              <a:ext uri="{FF2B5EF4-FFF2-40B4-BE49-F238E27FC236}">
                <a16:creationId xmlns:a16="http://schemas.microsoft.com/office/drawing/2014/main" id="{74878301-0D11-A44F-1CD8-283DC78C29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3956" y="7625855"/>
            <a:ext cx="13432599" cy="11861826"/>
          </a:xfrm>
          <a:prstGeom prst="rect">
            <a:avLst/>
          </a:prstGeom>
        </p:spPr>
      </p:pic>
      <p:pic>
        <p:nvPicPr>
          <p:cNvPr id="11" name="Immagine 10" descr="Immagine che contiene Carne, lesione, interno, persona&#10;&#10;Il contenuto generato dall'IA potrebbe non essere corretto.">
            <a:extLst>
              <a:ext uri="{FF2B5EF4-FFF2-40B4-BE49-F238E27FC236}">
                <a16:creationId xmlns:a16="http://schemas.microsoft.com/office/drawing/2014/main" id="{FC956F4A-AAD1-0AFE-7F21-9A8C00AB89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6081" y="5895225"/>
            <a:ext cx="27549193" cy="16438089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6730C503-79D1-B401-2BE1-2E768C8CC7DD}"/>
              </a:ext>
            </a:extLst>
          </p:cNvPr>
          <p:cNvSpPr txBox="1"/>
          <p:nvPr/>
        </p:nvSpPr>
        <p:spPr>
          <a:xfrm>
            <a:off x="19908569" y="8720385"/>
            <a:ext cx="8568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chemeClr val="bg1"/>
                </a:solidFill>
                <a:latin typeface="Comic Sans MS" panose="030F0702030302020204" pitchFamily="66" charset="0"/>
              </a:rPr>
              <a:t>7 mesi</a:t>
            </a: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D1E8EA55-64A2-4923-2B39-9DBB2D659B2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6081" y="4204037"/>
            <a:ext cx="29266093" cy="19729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855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B0C5D2-486D-A557-0A45-6F6CBA8D4E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415FB441-C503-3DF5-E14C-27FB0E85C03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35322965-5303-5EA2-4B30-EAB5C70D08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8E7CF222-56D8-FD39-301F-B86B9EE316FC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6759DC69-47D5-B130-2486-F6C16E920B91}"/>
              </a:ext>
            </a:extLst>
          </p:cNvPr>
          <p:cNvSpPr txBox="1"/>
          <p:nvPr/>
        </p:nvSpPr>
        <p:spPr>
          <a:xfrm>
            <a:off x="4406619" y="2229771"/>
            <a:ext cx="7086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Risultat</a:t>
            </a:r>
            <a:r>
              <a:rPr lang="it-IT" sz="9600" dirty="0">
                <a:solidFill>
                  <a:srgbClr val="0070C0"/>
                </a:solidFill>
              </a:rPr>
              <a:t>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A9F8F8E-FC5B-830D-B19A-84C62E6EA5FE}"/>
              </a:ext>
            </a:extLst>
          </p:cNvPr>
          <p:cNvSpPr txBox="1"/>
          <p:nvPr/>
        </p:nvSpPr>
        <p:spPr>
          <a:xfrm>
            <a:off x="3057525" y="4506413"/>
            <a:ext cx="26324997" cy="1200329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it-IT" sz="7200" dirty="0">
                <a:latin typeface="Comic Sans MS" panose="030F0702030302020204" pitchFamily="66" charset="0"/>
              </a:rPr>
              <a:t>3 caso</a:t>
            </a:r>
          </a:p>
        </p:txBody>
      </p:sp>
      <p:sp>
        <p:nvSpPr>
          <p:cNvPr id="16" name="Freccia a destra 15">
            <a:extLst>
              <a:ext uri="{FF2B5EF4-FFF2-40B4-BE49-F238E27FC236}">
                <a16:creationId xmlns:a16="http://schemas.microsoft.com/office/drawing/2014/main" id="{B9161333-7266-C639-B870-A50893CAC330}"/>
              </a:ext>
            </a:extLst>
          </p:cNvPr>
          <p:cNvSpPr/>
          <p:nvPr/>
        </p:nvSpPr>
        <p:spPr>
          <a:xfrm>
            <a:off x="12494124" y="12842025"/>
            <a:ext cx="4778573" cy="78954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4ABE494A-6EB6-1F49-F648-E5FC51490300}"/>
              </a:ext>
            </a:extLst>
          </p:cNvPr>
          <p:cNvSpPr txBox="1"/>
          <p:nvPr/>
        </p:nvSpPr>
        <p:spPr>
          <a:xfrm rot="16200000">
            <a:off x="9434787" y="13002770"/>
            <a:ext cx="10503848" cy="1107996"/>
          </a:xfrm>
          <a:prstGeom prst="rect">
            <a:avLst/>
          </a:prstGeom>
          <a:solidFill>
            <a:sysClr val="window" lastClr="FFFFFF"/>
          </a:solidFill>
          <a:ln w="25400">
            <a:solidFill>
              <a:sysClr val="windowText" lastClr="0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6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Intervento chirurgico</a:t>
            </a: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188022B8-EF47-429A-0CFA-367E0D21A3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91375" y="11119874"/>
            <a:ext cx="4810161" cy="847417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3A8EF5C1-A142-02B4-1051-AE7CCE67C895}"/>
              </a:ext>
            </a:extLst>
          </p:cNvPr>
          <p:cNvSpPr txBox="1"/>
          <p:nvPr/>
        </p:nvSpPr>
        <p:spPr>
          <a:xfrm>
            <a:off x="892174" y="20163631"/>
            <a:ext cx="105807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Tempo 0, sala operatoria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5CBFE661-4316-BFB8-AAC1-8F37C7DFC599}"/>
              </a:ext>
            </a:extLst>
          </p:cNvPr>
          <p:cNvSpPr txBox="1"/>
          <p:nvPr/>
        </p:nvSpPr>
        <p:spPr>
          <a:xfrm>
            <a:off x="15509912" y="21450354"/>
            <a:ext cx="75941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1 mese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706AFF82-519D-A898-3CC1-DCF4769A9C15}"/>
              </a:ext>
            </a:extLst>
          </p:cNvPr>
          <p:cNvSpPr txBox="1"/>
          <p:nvPr/>
        </p:nvSpPr>
        <p:spPr>
          <a:xfrm>
            <a:off x="44982869" y="22844987"/>
            <a:ext cx="49369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2mesi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56C82CF-6D51-ED42-7511-D40F21B94919}"/>
              </a:ext>
            </a:extLst>
          </p:cNvPr>
          <p:cNvSpPr txBox="1"/>
          <p:nvPr/>
        </p:nvSpPr>
        <p:spPr>
          <a:xfrm>
            <a:off x="19908569" y="8720385"/>
            <a:ext cx="8568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chemeClr val="bg1"/>
                </a:solidFill>
                <a:latin typeface="Comic Sans MS" panose="030F0702030302020204" pitchFamily="66" charset="0"/>
              </a:rPr>
              <a:t>7 mesi</a:t>
            </a:r>
          </a:p>
        </p:txBody>
      </p:sp>
      <p:pic>
        <p:nvPicPr>
          <p:cNvPr id="7" name="Immagine 6" descr="Immagine che contiene lesione, medico, Attrezzature mediche, assistenza sanitaria&#10;&#10;Il contenuto generato dall'IA potrebbe non essere corretto.">
            <a:extLst>
              <a:ext uri="{FF2B5EF4-FFF2-40B4-BE49-F238E27FC236}">
                <a16:creationId xmlns:a16="http://schemas.microsoft.com/office/drawing/2014/main" id="{2466EC09-3C0E-6442-72C5-7225C2D773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0822" y="7539435"/>
            <a:ext cx="10496517" cy="11948246"/>
          </a:xfrm>
          <a:prstGeom prst="rect">
            <a:avLst/>
          </a:prstGeom>
        </p:spPr>
      </p:pic>
      <p:pic>
        <p:nvPicPr>
          <p:cNvPr id="14" name="Immagine 13" descr="Immagine che contiene Carne, lesione, interno&#10;&#10;Il contenuto generato dall'IA potrebbe non essere corretto.">
            <a:extLst>
              <a:ext uri="{FF2B5EF4-FFF2-40B4-BE49-F238E27FC236}">
                <a16:creationId xmlns:a16="http://schemas.microsoft.com/office/drawing/2014/main" id="{968DC8FD-0BDD-C049-0BE1-9999A8A197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00" y="3148308"/>
            <a:ext cx="11493316" cy="10319009"/>
          </a:xfrm>
          <a:prstGeom prst="rect">
            <a:avLst/>
          </a:prstGeom>
        </p:spPr>
      </p:pic>
      <p:pic>
        <p:nvPicPr>
          <p:cNvPr id="18" name="Immagine 17" descr="Immagine che contiene Carne, lesione, interno&#10;&#10;Il contenuto generato dall'IA potrebbe non essere corretto.">
            <a:extLst>
              <a:ext uri="{FF2B5EF4-FFF2-40B4-BE49-F238E27FC236}">
                <a16:creationId xmlns:a16="http://schemas.microsoft.com/office/drawing/2014/main" id="{FABA01B1-1D8F-1C03-940A-0FDF311F42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2172" y="13556767"/>
            <a:ext cx="14968806" cy="10562377"/>
          </a:xfrm>
          <a:prstGeom prst="rect">
            <a:avLst/>
          </a:prstGeom>
        </p:spPr>
      </p:pic>
      <p:pic>
        <p:nvPicPr>
          <p:cNvPr id="19" name="Immagine 18" descr="Immagine che contiene Carne, lesione, interno, persona&#10;&#10;Il contenuto generato dall'IA potrebbe non essere corretto.">
            <a:extLst>
              <a:ext uri="{FF2B5EF4-FFF2-40B4-BE49-F238E27FC236}">
                <a16:creationId xmlns:a16="http://schemas.microsoft.com/office/drawing/2014/main" id="{EFDAF535-F210-8BDC-CC76-19809F9F22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175" y="3754375"/>
            <a:ext cx="11125200" cy="10465656"/>
          </a:xfrm>
          <a:prstGeom prst="rect">
            <a:avLst/>
          </a:prstGeom>
        </p:spPr>
      </p:pic>
      <p:pic>
        <p:nvPicPr>
          <p:cNvPr id="23" name="Immagine 22" descr="Immagine che contiene Carne, lesione, vena, interno&#10;&#10;Il contenuto generato dall'IA potrebbe non essere corretto.">
            <a:extLst>
              <a:ext uri="{FF2B5EF4-FFF2-40B4-BE49-F238E27FC236}">
                <a16:creationId xmlns:a16="http://schemas.microsoft.com/office/drawing/2014/main" id="{BD49FF89-B56B-57F4-1C5B-726DEF9A1E7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33658" y="11789954"/>
            <a:ext cx="10526014" cy="10562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83209-3395-EA59-5BFB-C19EADB9A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17C1C139-92EC-667A-6A1A-C4453BD2EB88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B159750E-4033-8D35-5EA3-E8F3577530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B7E24E33-5D47-0D7E-87AC-DAC78502C480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55D57D25-BB60-7A85-8C28-1C26F058DC78}"/>
              </a:ext>
            </a:extLst>
          </p:cNvPr>
          <p:cNvSpPr txBox="1"/>
          <p:nvPr/>
        </p:nvSpPr>
        <p:spPr>
          <a:xfrm>
            <a:off x="4406619" y="2229771"/>
            <a:ext cx="7086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Risultat</a:t>
            </a:r>
            <a:r>
              <a:rPr lang="it-IT" sz="9600" dirty="0">
                <a:solidFill>
                  <a:srgbClr val="0070C0"/>
                </a:solidFill>
              </a:rPr>
              <a:t>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0AC07426-1F2C-F337-0D34-0B9FB79B2183}"/>
              </a:ext>
            </a:extLst>
          </p:cNvPr>
          <p:cNvSpPr txBox="1"/>
          <p:nvPr/>
        </p:nvSpPr>
        <p:spPr>
          <a:xfrm>
            <a:off x="3057525" y="4506413"/>
            <a:ext cx="26324997" cy="1200329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it-IT" sz="7200" dirty="0">
                <a:latin typeface="Comic Sans MS" panose="030F0702030302020204" pitchFamily="66" charset="0"/>
              </a:rPr>
              <a:t>3 caso</a:t>
            </a:r>
          </a:p>
        </p:txBody>
      </p:sp>
      <p:sp>
        <p:nvSpPr>
          <p:cNvPr id="16" name="Freccia a destra 15">
            <a:extLst>
              <a:ext uri="{FF2B5EF4-FFF2-40B4-BE49-F238E27FC236}">
                <a16:creationId xmlns:a16="http://schemas.microsoft.com/office/drawing/2014/main" id="{735C58E6-5AD8-13F3-31F2-1FE8360A5BEB}"/>
              </a:ext>
            </a:extLst>
          </p:cNvPr>
          <p:cNvSpPr/>
          <p:nvPr/>
        </p:nvSpPr>
        <p:spPr>
          <a:xfrm>
            <a:off x="12494124" y="12842025"/>
            <a:ext cx="4778573" cy="789545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B61FE432-B53F-6126-9767-D0423C2630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7876" y="12389380"/>
            <a:ext cx="4810161" cy="847417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CDFE7A5E-B9E9-8ECB-4E20-F6698FCF0C5E}"/>
              </a:ext>
            </a:extLst>
          </p:cNvPr>
          <p:cNvSpPr txBox="1"/>
          <p:nvPr/>
        </p:nvSpPr>
        <p:spPr>
          <a:xfrm>
            <a:off x="3057525" y="20302883"/>
            <a:ext cx="1058079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3 mesi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814CF98B-9501-9443-D7B8-64FB4081F6A5}"/>
              </a:ext>
            </a:extLst>
          </p:cNvPr>
          <p:cNvSpPr txBox="1"/>
          <p:nvPr/>
        </p:nvSpPr>
        <p:spPr>
          <a:xfrm>
            <a:off x="19033736" y="20143033"/>
            <a:ext cx="75941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4 mesi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47D81F89-609E-CBF1-CBF7-5877152D40A8}"/>
              </a:ext>
            </a:extLst>
          </p:cNvPr>
          <p:cNvSpPr txBox="1"/>
          <p:nvPr/>
        </p:nvSpPr>
        <p:spPr>
          <a:xfrm>
            <a:off x="42405444" y="20174624"/>
            <a:ext cx="493698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rgbClr val="0070C0"/>
                </a:solidFill>
                <a:latin typeface="Comic Sans MS" panose="030F0702030302020204" pitchFamily="66" charset="0"/>
              </a:rPr>
              <a:t>5 mesi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DFAD4866-22B9-93F9-466A-636577A023ED}"/>
              </a:ext>
            </a:extLst>
          </p:cNvPr>
          <p:cNvSpPr txBox="1"/>
          <p:nvPr/>
        </p:nvSpPr>
        <p:spPr>
          <a:xfrm>
            <a:off x="19908569" y="8720385"/>
            <a:ext cx="8568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chemeClr val="bg1"/>
                </a:solidFill>
                <a:latin typeface="Comic Sans MS" panose="030F0702030302020204" pitchFamily="66" charset="0"/>
              </a:rPr>
              <a:t>7 mesi</a:t>
            </a:r>
          </a:p>
        </p:txBody>
      </p:sp>
      <p:pic>
        <p:nvPicPr>
          <p:cNvPr id="3" name="Immagine 2" descr="Immagine che contiene Carne, lesione, interno&#10;&#10;Il contenuto generato dall'IA potrebbe non essere corretto.">
            <a:extLst>
              <a:ext uri="{FF2B5EF4-FFF2-40B4-BE49-F238E27FC236}">
                <a16:creationId xmlns:a16="http://schemas.microsoft.com/office/drawing/2014/main" id="{21BCDFCE-B519-3313-A129-C4BC47A3AE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8950" y="7528586"/>
            <a:ext cx="10580792" cy="12060449"/>
          </a:xfrm>
          <a:prstGeom prst="rect">
            <a:avLst/>
          </a:prstGeom>
        </p:spPr>
      </p:pic>
      <p:pic>
        <p:nvPicPr>
          <p:cNvPr id="5" name="Immagine 4" descr="Immagine che contiene interno, Carne, lesione, persona&#10;&#10;Il contenuto generato dall'IA potrebbe non essere corretto.">
            <a:extLst>
              <a:ext uri="{FF2B5EF4-FFF2-40B4-BE49-F238E27FC236}">
                <a16:creationId xmlns:a16="http://schemas.microsoft.com/office/drawing/2014/main" id="{2F2B3BC2-DBB0-5525-C0DB-13B2A1B9B0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9085" y="7528586"/>
            <a:ext cx="12776654" cy="12060449"/>
          </a:xfrm>
          <a:prstGeom prst="rect">
            <a:avLst/>
          </a:prstGeom>
        </p:spPr>
      </p:pic>
      <p:pic>
        <p:nvPicPr>
          <p:cNvPr id="9" name="Immagine 8" descr="Immagine che contiene Carne, lesione, vena, persona&#10;&#10;Il contenuto generato dall'IA potrebbe non essere corretto.">
            <a:extLst>
              <a:ext uri="{FF2B5EF4-FFF2-40B4-BE49-F238E27FC236}">
                <a16:creationId xmlns:a16="http://schemas.microsoft.com/office/drawing/2014/main" id="{CBC00AF0-7DB5-2B76-FA76-DDE20D411F8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0174" y="7057231"/>
            <a:ext cx="10699777" cy="12531805"/>
          </a:xfrm>
          <a:prstGeom prst="rect">
            <a:avLst/>
          </a:prstGeom>
          <a:ln w="50800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4223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3FAA6-6AA1-0161-A2F3-62273210C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AA127ABD-2C35-BB4D-FAAA-0C916FC9FD1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CDB4E5D1-D551-6686-36FA-0AB8D273BA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F886C381-289B-CB28-9C0B-A05CB2167C2B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B6146E5-4415-CA02-9CD5-FFF5B950EEF3}"/>
              </a:ext>
            </a:extLst>
          </p:cNvPr>
          <p:cNvSpPr txBox="1"/>
          <p:nvPr/>
        </p:nvSpPr>
        <p:spPr>
          <a:xfrm>
            <a:off x="4406619" y="2229771"/>
            <a:ext cx="7086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Risultat</a:t>
            </a:r>
            <a:r>
              <a:rPr lang="it-IT" sz="9600" dirty="0">
                <a:solidFill>
                  <a:srgbClr val="0070C0"/>
                </a:solidFill>
              </a:rPr>
              <a:t>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246DCC76-5148-26F3-1DCE-D935BCC6DD43}"/>
              </a:ext>
            </a:extLst>
          </p:cNvPr>
          <p:cNvSpPr txBox="1"/>
          <p:nvPr/>
        </p:nvSpPr>
        <p:spPr>
          <a:xfrm>
            <a:off x="3215347" y="6539113"/>
            <a:ext cx="41954450" cy="13388280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Tutti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i pazienti sono stati trattati con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EVTA della grande safena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, in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4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di essi si è eseguita una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flebectomia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concomitante;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A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15 giorni dall’intervento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, con appena 4 medicazioni in </a:t>
            </a:r>
            <a:r>
              <a:rPr kumimoji="0" lang="it-IT" sz="7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alginogel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, il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77%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delle ulcere apparivano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migliorate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;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72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Tasso di guarigione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        da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1 a 3 mesi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nel </a:t>
            </a: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56%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;</a:t>
            </a: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        da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4 a 7 mesi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nel </a:t>
            </a: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33%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         da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omic Sans MS" panose="030F0702030302020204" pitchFamily="66" charset="0"/>
              </a:rPr>
              <a:t>10 -12 mesi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nell’</a:t>
            </a:r>
            <a:r>
              <a:rPr kumimoji="0" lang="it-IT" sz="7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11% </a:t>
            </a: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Nessuna recidiva al momento.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71976A0C-5353-20A2-014E-6631F48F61BC}"/>
              </a:ext>
            </a:extLst>
          </p:cNvPr>
          <p:cNvSpPr txBox="1"/>
          <p:nvPr/>
        </p:nvSpPr>
        <p:spPr>
          <a:xfrm>
            <a:off x="19908569" y="8720385"/>
            <a:ext cx="856800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dirty="0">
                <a:solidFill>
                  <a:schemeClr val="bg1"/>
                </a:solidFill>
                <a:latin typeface="Comic Sans MS" panose="030F0702030302020204" pitchFamily="66" charset="0"/>
              </a:rPr>
              <a:t>7 mesi</a:t>
            </a:r>
          </a:p>
        </p:txBody>
      </p:sp>
    </p:spTree>
    <p:extLst>
      <p:ext uri="{BB962C8B-B14F-4D97-AF65-F5344CB8AC3E}">
        <p14:creationId xmlns:p14="http://schemas.microsoft.com/office/powerpoint/2010/main" val="35597586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677E1-EB7B-F916-9ABB-CC343CAEBD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5345B2A8-444B-8CE7-C87D-3048AD787349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>
            <a:extLst>
              <a:ext uri="{FF2B5EF4-FFF2-40B4-BE49-F238E27FC236}">
                <a16:creationId xmlns:a16="http://schemas.microsoft.com/office/drawing/2014/main" id="{E4CDBE95-DE19-960E-F8DC-B866D9CA55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389927" y="23969597"/>
            <a:ext cx="15119985" cy="3196095"/>
          </a:xfrm>
          <a:prstGeom prst="rect">
            <a:avLst/>
          </a:prstGeom>
        </p:spPr>
      </p:pic>
      <p:sp>
        <p:nvSpPr>
          <p:cNvPr id="4" name="Titolo 1">
            <a:extLst>
              <a:ext uri="{FF2B5EF4-FFF2-40B4-BE49-F238E27FC236}">
                <a16:creationId xmlns:a16="http://schemas.microsoft.com/office/drawing/2014/main" id="{98C66B00-71C9-602D-DCC3-567AC96134AA}"/>
              </a:ext>
            </a:extLst>
          </p:cNvPr>
          <p:cNvSpPr txBox="1">
            <a:spLocks/>
          </p:cNvSpPr>
          <p:nvPr/>
        </p:nvSpPr>
        <p:spPr>
          <a:xfrm>
            <a:off x="540278" y="967417"/>
            <a:ext cx="17729703" cy="1972961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100" b="0" i="0" u="none" strike="noStrike" kern="1200" cap="none" spc="0" normalizeH="0" baseline="0" noProof="0" dirty="0">
              <a:ln>
                <a:noFill/>
              </a:ln>
              <a:solidFill>
                <a:srgbClr val="FEFFFF"/>
              </a:solidFill>
              <a:effectLst/>
              <a:uLnTx/>
              <a:uFillTx/>
              <a:latin typeface="Century Gothic" panose="020B0502020202020204"/>
              <a:ea typeface="+mj-ea"/>
              <a:cs typeface="+mj-cs"/>
            </a:endParaRP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38B9E410-9D1D-F897-EEB6-594C2ADE907B}"/>
              </a:ext>
            </a:extLst>
          </p:cNvPr>
          <p:cNvSpPr txBox="1"/>
          <p:nvPr/>
        </p:nvSpPr>
        <p:spPr>
          <a:xfrm>
            <a:off x="7204594" y="2513620"/>
            <a:ext cx="3397595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  <a:t>Conclusioni e commenti</a:t>
            </a:r>
            <a:br>
              <a:rPr lang="it-IT" sz="9600" dirty="0">
                <a:solidFill>
                  <a:srgbClr val="0070C0"/>
                </a:solidFill>
                <a:latin typeface="Comic Sans MS" panose="030F0702030302020204" pitchFamily="66" charset="0"/>
              </a:rPr>
            </a:br>
            <a:endParaRPr lang="it-IT" sz="9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BD044B57-F7F8-7FB2-F78B-4D3D8C69C396}"/>
              </a:ext>
            </a:extLst>
          </p:cNvPr>
          <p:cNvSpPr txBox="1"/>
          <p:nvPr/>
        </p:nvSpPr>
        <p:spPr>
          <a:xfrm>
            <a:off x="8211997" y="7971631"/>
            <a:ext cx="33975956" cy="6740307"/>
          </a:xfrm>
          <a:prstGeom prst="rect">
            <a:avLst/>
          </a:prstGeom>
          <a:noFill/>
          <a:ln w="95250">
            <a:noFill/>
          </a:ln>
        </p:spPr>
        <p:txBody>
          <a:bodyPr wrap="square" rtlCol="0">
            <a:spAutoFit/>
          </a:bodyPr>
          <a:lstStyle/>
          <a:p>
            <a:pPr algn="just"/>
            <a:r>
              <a:rPr lang="it-IT" sz="7200" dirty="0">
                <a:latin typeface="Comic Sans MS" panose="030F0702030302020204" pitchFamily="66" charset="0"/>
              </a:rPr>
              <a:t>Il nostro lavoro dimostra come </a:t>
            </a:r>
            <a:r>
              <a:rPr lang="it-IT" sz="7200" b="1" dirty="0">
                <a:solidFill>
                  <a:srgbClr val="FF6600"/>
                </a:solidFill>
                <a:latin typeface="Comic Sans MS" panose="030F0702030302020204" pitchFamily="66" charset="0"/>
              </a:rPr>
              <a:t>l’associazione tra il trattamento chirurgico di termoablazione della safena e l’uso di medicazioni in </a:t>
            </a:r>
            <a:r>
              <a:rPr lang="it-IT" sz="7200" b="1" dirty="0" err="1">
                <a:solidFill>
                  <a:srgbClr val="FF6600"/>
                </a:solidFill>
                <a:latin typeface="Comic Sans MS" panose="030F0702030302020204" pitchFamily="66" charset="0"/>
              </a:rPr>
              <a:t>alginogel</a:t>
            </a:r>
            <a:r>
              <a:rPr lang="it-IT" sz="7200" b="1" dirty="0">
                <a:solidFill>
                  <a:srgbClr val="FF6600"/>
                </a:solidFill>
                <a:latin typeface="Comic Sans MS" panose="030F0702030302020204" pitchFamily="66" charset="0"/>
              </a:rPr>
              <a:t> </a:t>
            </a:r>
            <a:r>
              <a:rPr lang="it-IT" sz="7200" dirty="0">
                <a:latin typeface="Comic Sans MS" panose="030F0702030302020204" pitchFamily="66" charset="0"/>
              </a:rPr>
              <a:t>possano rappresentare uno </a:t>
            </a:r>
            <a:r>
              <a:rPr lang="it-IT" sz="7200" b="1" dirty="0">
                <a:latin typeface="Comic Sans MS" panose="030F0702030302020204" pitchFamily="66" charset="0"/>
              </a:rPr>
              <a:t>strumento sincrono </a:t>
            </a:r>
            <a:r>
              <a:rPr lang="it-IT" sz="7200" dirty="0">
                <a:latin typeface="Comic Sans MS" panose="030F0702030302020204" pitchFamily="66" charset="0"/>
              </a:rPr>
              <a:t>nella cura delle ulcere refrattarie ai comuni trattamenti, </a:t>
            </a:r>
            <a:r>
              <a:rPr lang="it-IT" sz="7200" b="1" dirty="0">
                <a:solidFill>
                  <a:srgbClr val="F709CA"/>
                </a:solidFill>
                <a:latin typeface="Comic Sans MS" panose="030F0702030302020204" pitchFamily="66" charset="0"/>
              </a:rPr>
              <a:t>accelerando il tempo di guarigione </a:t>
            </a:r>
            <a:r>
              <a:rPr lang="it-IT" sz="7200" dirty="0">
                <a:latin typeface="Comic Sans MS" panose="030F0702030302020204" pitchFamily="66" charset="0"/>
              </a:rPr>
              <a:t>e </a:t>
            </a:r>
            <a:r>
              <a:rPr lang="it-IT" sz="7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abbattendo il </a:t>
            </a:r>
            <a:r>
              <a:rPr lang="it-IT" sz="72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disconfort</a:t>
            </a:r>
            <a:r>
              <a:rPr lang="it-IT" sz="72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della qualità di vita </a:t>
            </a:r>
            <a:r>
              <a:rPr lang="it-IT" sz="7200" dirty="0">
                <a:latin typeface="Comic Sans MS" panose="030F0702030302020204" pitchFamily="66" charset="0"/>
              </a:rPr>
              <a:t>dei pazienti.</a:t>
            </a:r>
          </a:p>
          <a:p>
            <a:r>
              <a:rPr lang="it-IT" sz="7200" dirty="0"/>
              <a:t> </a:t>
            </a:r>
            <a:endParaRPr kumimoji="0" lang="it-IT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0895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4209" y="780046"/>
            <a:ext cx="46856204" cy="8138299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71FFB53-BD24-51CD-E4E1-DB4D41A841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1547" y="24207306"/>
            <a:ext cx="28696857" cy="3662713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2A5D014C-3592-71F6-5F43-BC291A397593}"/>
              </a:ext>
            </a:extLst>
          </p:cNvPr>
          <p:cNvSpPr txBox="1"/>
          <p:nvPr/>
        </p:nvSpPr>
        <p:spPr>
          <a:xfrm>
            <a:off x="10188575" y="14829631"/>
            <a:ext cx="293598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600" dirty="0">
                <a:latin typeface="Comic Sans MS" panose="030F0702030302020204" pitchFamily="66" charset="0"/>
              </a:rPr>
              <a:t>Grazie per l’attenzione</a:t>
            </a:r>
            <a:r>
              <a:rPr lang="it-IT" sz="7200" dirty="0">
                <a:latin typeface="Comic Sans MS" panose="030F0702030302020204" pitchFamily="66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647355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711</Words>
  <Application>Microsoft Office PowerPoint</Application>
  <PresentationFormat>Personalizzato</PresentationFormat>
  <Paragraphs>89</Paragraphs>
  <Slides>14</Slides>
  <Notes>0</Notes>
  <HiddenSlides>0</HiddenSlides>
  <MMClips>2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22" baseType="lpstr">
      <vt:lpstr>Calibri</vt:lpstr>
      <vt:lpstr>Barlow Bold</vt:lpstr>
      <vt:lpstr>Arial</vt:lpstr>
      <vt:lpstr>Barlow Ultra-Bold</vt:lpstr>
      <vt:lpstr>Century Gothic</vt:lpstr>
      <vt:lpstr>Comic Sans MS</vt:lpstr>
      <vt:lpstr>Wingdings 3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Maddalena Tarricone</cp:lastModifiedBy>
  <cp:revision>6</cp:revision>
  <dcterms:created xsi:type="dcterms:W3CDTF">2006-08-16T00:00:00Z</dcterms:created>
  <dcterms:modified xsi:type="dcterms:W3CDTF">2025-12-30T12:54:21Z</dcterms:modified>
  <dc:identifier>DAG35qkUN5c</dc:identifier>
</cp:coreProperties>
</file>