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9"/>
  </p:notesMasterIdLst>
  <p:sldIdLst>
    <p:sldId id="256" r:id="rId2"/>
    <p:sldId id="272" r:id="rId3"/>
    <p:sldId id="273" r:id="rId4"/>
    <p:sldId id="274" r:id="rId5"/>
    <p:sldId id="275" r:id="rId6"/>
    <p:sldId id="276" r:id="rId7"/>
    <p:sldId id="277" r:id="rId8"/>
    <p:sldId id="278" r:id="rId9"/>
    <p:sldId id="279" r:id="rId10"/>
    <p:sldId id="280" r:id="rId11"/>
    <p:sldId id="284" r:id="rId12"/>
    <p:sldId id="281" r:id="rId13"/>
    <p:sldId id="285" r:id="rId14"/>
    <p:sldId id="286" r:id="rId15"/>
    <p:sldId id="282" r:id="rId16"/>
    <p:sldId id="283" r:id="rId17"/>
    <p:sldId id="271" r:id="rId18"/>
  </p:sldIdLst>
  <p:sldSz cx="18288000" cy="10287000"/>
  <p:notesSz cx="6858000" cy="9144000"/>
  <p:embeddedFontLst>
    <p:embeddedFont>
      <p:font typeface="Calibri" pitchFamily="34" charset="0"/>
      <p:regular r:id="rId20"/>
      <p:bold r:id="rId21"/>
      <p:italic r:id="rId22"/>
      <p:boldItalic r:id="rId23"/>
    </p:embeddedFont>
    <p:embeddedFont>
      <p:font typeface="Barlow Ultra-Bold" charset="0"/>
      <p:regular r:id="rId24"/>
    </p:embeddedFont>
    <p:embeddedFont>
      <p:font typeface="Barlow Bold" charset="0"/>
      <p:regular r:id="rId25"/>
    </p:embeddedFont>
    <p:embeddedFont>
      <p:font typeface="ＭＳ Ｐゴシック" pitchFamily="34" charset="-128"/>
      <p:regular r:id="rId26"/>
    </p:embeddedFont>
  </p:embeddedFontLst>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autoAdjust="0"/>
    <p:restoredTop sz="94622" autoAdjust="0"/>
  </p:normalViewPr>
  <p:slideViewPr>
    <p:cSldViewPr>
      <p:cViewPr>
        <p:scale>
          <a:sx n="70" d="100"/>
          <a:sy n="70" d="100"/>
        </p:scale>
        <p:origin x="-167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F4D8914-D89E-46F1-A635-E0336F2391AB}" type="datetimeFigureOut">
              <a:rPr lang="it-IT"/>
              <a:pPr>
                <a:defRPr/>
              </a:pPr>
              <a:t>03/01/2026</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it-IT" noProof="0"/>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noProof="0"/>
              <a:t>Fare clic per modificare gli stili del testo dello schema</a:t>
            </a:r>
          </a:p>
          <a:p>
            <a:pPr lvl="1"/>
            <a:r>
              <a:rPr lang="it-IT" noProof="0"/>
              <a:t>Secondo livello</a:t>
            </a:r>
          </a:p>
          <a:p>
            <a:pPr lvl="2"/>
            <a:r>
              <a:rPr lang="it-IT" noProof="0"/>
              <a:t>Terzo livello</a:t>
            </a:r>
          </a:p>
          <a:p>
            <a:pPr lvl="3"/>
            <a:r>
              <a:rPr lang="it-IT" noProof="0"/>
              <a:t>Quarto livello</a:t>
            </a:r>
          </a:p>
          <a:p>
            <a:pPr lvl="4"/>
            <a:r>
              <a:rPr lang="it-IT" noProof="0"/>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7E599998-49C8-4DE3-9083-903248AE211A}" type="slidenum">
              <a:rPr lang="it-IT"/>
              <a:pPr>
                <a:defRPr/>
              </a:pPr>
              <a:t>‹N›</a:t>
            </a:fld>
            <a:endParaRPr lang="it-IT"/>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20483"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20484"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416C5DD-6F29-473A-8754-DEF24C31B2F6}" type="slidenum">
              <a:rPr lang="it-IT" smtClean="0"/>
              <a:pPr fontAlgn="base">
                <a:spcBef>
                  <a:spcPct val="0"/>
                </a:spcBef>
                <a:spcAft>
                  <a:spcPct val="0"/>
                </a:spcAft>
                <a:defRPr/>
              </a:pPr>
              <a:t>1</a:t>
            </a:fld>
            <a:endParaRPr lang="it-IT"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A97F3A38-812C-4B79-ACE5-79BC0491D161}" type="datetimeFigureOut">
              <a:rPr lang="en-US"/>
              <a:pPr>
                <a:defRPr/>
              </a:pPr>
              <a:t>1/3/2026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6138847-070C-470B-9902-5078686FD807}" type="slidenum">
              <a:rPr lang="en-US"/>
              <a:pPr>
                <a:defRPr/>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000E404-31D3-4ED0-95E1-EEA3E1041984}" type="datetimeFigureOut">
              <a:rPr lang="en-US"/>
              <a:pPr>
                <a:defRPr/>
              </a:pPr>
              <a:t>1/3/2026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8A28841-451E-4F3E-9D6F-171FD879572C}" type="slidenum">
              <a:rPr lang="en-US"/>
              <a:pPr>
                <a:defRPr/>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75DF9822-EB5C-4EE8-9375-9045123C7C5C}" type="datetimeFigureOut">
              <a:rPr lang="en-US"/>
              <a:pPr>
                <a:defRPr/>
              </a:pPr>
              <a:t>1/3/2026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971C421-A1BE-4774-B44F-EF33639BDE39}" type="slidenum">
              <a:rPr lang="en-US"/>
              <a:pPr>
                <a:defRPr/>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8BE6DD7C-1685-4B26-AC68-1D0E5E98DEC5}" type="datetimeFigureOut">
              <a:rPr lang="en-US"/>
              <a:pPr>
                <a:defRPr/>
              </a:pPr>
              <a:t>1/3/2026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611162F-765B-4186-A1EB-F0C0C6FAF050}" type="slidenum">
              <a:rPr lang="en-US"/>
              <a:pPr>
                <a:defRPr/>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A257BF0E-45E3-4A7A-995A-81CB32C90208}" type="datetimeFigureOut">
              <a:rPr lang="en-US"/>
              <a:pPr>
                <a:defRPr/>
              </a:pPr>
              <a:t>1/3/2026</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D5BE2984-6BD5-4029-9D7D-0642067950D4}" type="slidenum">
              <a:rPr lang="en-US"/>
              <a:pPr>
                <a:defRPr/>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FB9B29C5-4A19-4A03-9201-E1F39EAA3CC5}" type="datetimeFigureOut">
              <a:rPr lang="en-US"/>
              <a:pPr>
                <a:defRPr/>
              </a:pPr>
              <a:t>1/3/2026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6E8EEF65-6452-4171-B9A6-5C5E1C6CF086}" type="slidenum">
              <a:rPr lang="en-US"/>
              <a:pPr>
                <a:defRPr/>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5C5EBB6-E530-4BD3-9272-344DD2401A4B}" type="datetimeFigureOut">
              <a:rPr lang="en-US"/>
              <a:pPr>
                <a:defRPr/>
              </a:pPr>
              <a:t>1/3/2026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7D1E97EA-97A8-4D20-B26F-58ACF6841BA4}" type="slidenum">
              <a:rPr lang="en-US"/>
              <a:pPr>
                <a:defRPr/>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D91DBF06-9BFB-4A0C-BC21-B1D8453E3BCC}" type="datetimeFigureOut">
              <a:rPr lang="en-US"/>
              <a:pPr>
                <a:defRPr/>
              </a:pPr>
              <a:t>1/3/2026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DD4B0B0-B967-439A-8022-429668559048}" type="slidenum">
              <a:rPr lang="en-US"/>
              <a:pPr>
                <a:defRPr/>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EB550082-8952-463C-83BB-E89DB1CFD7C6}" type="datetimeFigureOut">
              <a:rPr lang="en-US"/>
              <a:pPr>
                <a:defRPr/>
              </a:pPr>
              <a:t>1/3/2026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6B12003-DA93-4825-BDBA-93F5B8066FB1}" type="slidenum">
              <a:rPr lang="en-US"/>
              <a:pPr>
                <a:defRPr/>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8FB3363-27E4-4AA9-9C1E-3C5C7DFC10D7}" type="datetimeFigureOut">
              <a:rPr lang="en-US"/>
              <a:pPr>
                <a:defRPr/>
              </a:pPr>
              <a:t>1/3/2026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70C23B0-40EA-4A21-999B-8831FCB19EC4}" type="slidenum">
              <a:rPr lang="en-US"/>
              <a:pPr>
                <a:defRPr/>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31D2541-2673-448A-98BF-E5F2BA7041E6}" type="datetimeFigureOut">
              <a:rPr lang="en-US"/>
              <a:pPr>
                <a:defRPr/>
              </a:pPr>
              <a:t>1/3/2026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424A984-0352-405B-AA7D-959ECDF2C755}" type="slidenum">
              <a:rPr lang="en-US"/>
              <a:pPr>
                <a:defRPr/>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01DDC74D-C9B8-41F2-A812-90E0441EBE49}" type="datetimeFigureOut">
              <a:rPr lang="en-US"/>
              <a:pPr>
                <a:defRPr/>
              </a:pPr>
              <a:t>1/3/2026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2D6848D8-EFC5-48FB-9020-47787E45354D}" type="slidenum">
              <a:rPr lang="en-US"/>
              <a:pPr>
                <a:defRPr/>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video" Target="file:///C:\Users\18610\Desktop\FOURNIER\Registrazione%202025-12-02%20121539%20rizzi.mp4" TargetMode="External"/><Relationship Id="rId5" Type="http://schemas.openxmlformats.org/officeDocument/2006/relationships/image" Target="../media/image7.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ttangolo arrotondato 8">
            <a:extLst>
              <a:ext uri="{FF2B5EF4-FFF2-40B4-BE49-F238E27FC236}"/>
            </a:extLst>
          </p:cNvPr>
          <p:cNvSpPr/>
          <p:nvPr/>
        </p:nvSpPr>
        <p:spPr>
          <a:xfrm>
            <a:off x="8610600" y="5067300"/>
            <a:ext cx="9677400" cy="160020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it-IT"/>
          </a:p>
        </p:txBody>
      </p:sp>
      <p:sp>
        <p:nvSpPr>
          <p:cNvPr id="36" name="Rettangolo arrotondato 8">
            <a:extLst>
              <a:ext uri="{FF2B5EF4-FFF2-40B4-BE49-F238E27FC236}"/>
            </a:extLst>
          </p:cNvPr>
          <p:cNvSpPr/>
          <p:nvPr/>
        </p:nvSpPr>
        <p:spPr>
          <a:xfrm>
            <a:off x="7400925" y="8724900"/>
            <a:ext cx="11125200" cy="82708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it-IT"/>
          </a:p>
        </p:txBody>
      </p:sp>
      <p:grpSp>
        <p:nvGrpSpPr>
          <p:cNvPr id="2052" name="Group 2"/>
          <p:cNvGrpSpPr>
            <a:grpSpLocks/>
          </p:cNvGrpSpPr>
          <p:nvPr/>
        </p:nvGrpSpPr>
        <p:grpSpPr bwMode="auto">
          <a:xfrm>
            <a:off x="-4921250" y="-3214688"/>
            <a:ext cx="17862550" cy="17862551"/>
            <a:chOff x="0" y="0"/>
            <a:chExt cx="812800" cy="812800"/>
          </a:xfrm>
        </p:grpSpPr>
        <p:sp>
          <p:nvSpPr>
            <p:cNvPr id="2067" name="Freeform 3"/>
            <p:cNvSpPr>
              <a:spLocks/>
            </p:cNvSpPr>
            <p:nvPr/>
          </p:nvSpPr>
          <p:spPr bwMode="auto">
            <a:xfrm>
              <a:off x="0" y="0"/>
              <a:ext cx="812800" cy="812800"/>
            </a:xfrm>
            <a:custGeom>
              <a:avLst/>
              <a:gdLst>
                <a:gd name="T0" fmla="*/ 406400 w 812800"/>
                <a:gd name="T1" fmla="*/ 0 h 812800"/>
                <a:gd name="T2" fmla="*/ 0 w 812800"/>
                <a:gd name="T3" fmla="*/ 406400 h 812800"/>
                <a:gd name="T4" fmla="*/ 406400 w 812800"/>
                <a:gd name="T5" fmla="*/ 812800 h 812800"/>
                <a:gd name="T6" fmla="*/ 812800 w 812800"/>
                <a:gd name="T7" fmla="*/ 406400 h 812800"/>
                <a:gd name="T8" fmla="*/ 406400 w 812800"/>
                <a:gd name="T9" fmla="*/ 0 h 812800"/>
                <a:gd name="T10" fmla="*/ 0 60000 65536"/>
                <a:gd name="T11" fmla="*/ 0 60000 65536"/>
                <a:gd name="T12" fmla="*/ 0 60000 65536"/>
                <a:gd name="T13" fmla="*/ 0 60000 65536"/>
                <a:gd name="T14" fmla="*/ 0 60000 65536"/>
                <a:gd name="T15" fmla="*/ 0 w 812800"/>
                <a:gd name="T16" fmla="*/ 0 h 812800"/>
                <a:gd name="T17" fmla="*/ 812800 w 812800"/>
                <a:gd name="T18" fmla="*/ 812800 h 812800"/>
              </a:gdLst>
              <a:ahLst/>
              <a:cxnLst>
                <a:cxn ang="T10">
                  <a:pos x="T0" y="T1"/>
                </a:cxn>
                <a:cxn ang="T11">
                  <a:pos x="T2" y="T3"/>
                </a:cxn>
                <a:cxn ang="T12">
                  <a:pos x="T4" y="T5"/>
                </a:cxn>
                <a:cxn ang="T13">
                  <a:pos x="T6" y="T7"/>
                </a:cxn>
                <a:cxn ang="T14">
                  <a:pos x="T8" y="T9"/>
                </a:cxn>
              </a:cxnLst>
              <a:rect l="T15" t="T16" r="T17" b="T18"/>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gs>
                <a:gs pos="100000">
                  <a:srgbClr val="0447B1">
                    <a:alpha val="0"/>
                  </a:srgbClr>
                </a:gs>
              </a:gsLst>
              <a:lin ang="0"/>
            </a:gradFill>
            <a:ln w="9525">
              <a:noFill/>
              <a:round/>
              <a:headEnd/>
              <a:tailEnd/>
            </a:ln>
          </p:spPr>
          <p:txBody>
            <a:bodyPr/>
            <a:lstStyle/>
            <a:p>
              <a:endParaRPr lang="it-IT"/>
            </a:p>
          </p:txBody>
        </p:sp>
        <p:sp>
          <p:nvSpPr>
            <p:cNvPr id="2068" name="TextBox 4"/>
            <p:cNvSpPr txBox="1">
              <a:spLocks noChangeArrowheads="1"/>
            </p:cNvSpPr>
            <p:nvPr/>
          </p:nvSpPr>
          <p:spPr bwMode="auto">
            <a:xfrm>
              <a:off x="76200" y="38100"/>
              <a:ext cx="660400" cy="698500"/>
            </a:xfrm>
            <a:prstGeom prst="rect">
              <a:avLst/>
            </a:prstGeom>
            <a:noFill/>
            <a:ln w="9525">
              <a:noFill/>
              <a:miter lim="800000"/>
              <a:headEnd/>
              <a:tailEnd/>
            </a:ln>
          </p:spPr>
          <p:txBody>
            <a:bodyPr lIns="50800" tIns="50800" rIns="50800" bIns="50800" anchor="ctr"/>
            <a:lstStyle/>
            <a:p>
              <a:pPr algn="ctr">
                <a:lnSpc>
                  <a:spcPts val="2963"/>
                </a:lnSpc>
              </a:pPr>
              <a:endParaRPr lang="it-IT">
                <a:latin typeface="Calibri" pitchFamily="34" charset="0"/>
              </a:endParaRPr>
            </a:p>
          </p:txBody>
        </p:sp>
      </p:grpSp>
      <p:grpSp>
        <p:nvGrpSpPr>
          <p:cNvPr id="2053" name="Group 8"/>
          <p:cNvGrpSpPr>
            <a:grpSpLocks/>
          </p:cNvGrpSpPr>
          <p:nvPr/>
        </p:nvGrpSpPr>
        <p:grpSpPr bwMode="auto">
          <a:xfrm>
            <a:off x="-6596063" y="-3128963"/>
            <a:ext cx="17862551" cy="17862551"/>
            <a:chOff x="0" y="0"/>
            <a:chExt cx="812800" cy="812800"/>
          </a:xfrm>
        </p:grpSpPr>
        <p:sp>
          <p:nvSpPr>
            <p:cNvPr id="2065" name="Freeform 9"/>
            <p:cNvSpPr>
              <a:spLocks/>
            </p:cNvSpPr>
            <p:nvPr/>
          </p:nvSpPr>
          <p:spPr bwMode="auto">
            <a:xfrm>
              <a:off x="0" y="0"/>
              <a:ext cx="812800" cy="812800"/>
            </a:xfrm>
            <a:custGeom>
              <a:avLst/>
              <a:gdLst>
                <a:gd name="T0" fmla="*/ 406400 w 812800"/>
                <a:gd name="T1" fmla="*/ 0 h 812800"/>
                <a:gd name="T2" fmla="*/ 0 w 812800"/>
                <a:gd name="T3" fmla="*/ 406400 h 812800"/>
                <a:gd name="T4" fmla="*/ 406400 w 812800"/>
                <a:gd name="T5" fmla="*/ 812800 h 812800"/>
                <a:gd name="T6" fmla="*/ 812800 w 812800"/>
                <a:gd name="T7" fmla="*/ 406400 h 812800"/>
                <a:gd name="T8" fmla="*/ 406400 w 812800"/>
                <a:gd name="T9" fmla="*/ 0 h 812800"/>
                <a:gd name="T10" fmla="*/ 0 60000 65536"/>
                <a:gd name="T11" fmla="*/ 0 60000 65536"/>
                <a:gd name="T12" fmla="*/ 0 60000 65536"/>
                <a:gd name="T13" fmla="*/ 0 60000 65536"/>
                <a:gd name="T14" fmla="*/ 0 60000 65536"/>
                <a:gd name="T15" fmla="*/ 0 w 812800"/>
                <a:gd name="T16" fmla="*/ 0 h 812800"/>
                <a:gd name="T17" fmla="*/ 812800 w 812800"/>
                <a:gd name="T18" fmla="*/ 812800 h 812800"/>
              </a:gdLst>
              <a:ahLst/>
              <a:cxnLst>
                <a:cxn ang="T10">
                  <a:pos x="T0" y="T1"/>
                </a:cxn>
                <a:cxn ang="T11">
                  <a:pos x="T2" y="T3"/>
                </a:cxn>
                <a:cxn ang="T12">
                  <a:pos x="T4" y="T5"/>
                </a:cxn>
                <a:cxn ang="T13">
                  <a:pos x="T6" y="T7"/>
                </a:cxn>
                <a:cxn ang="T14">
                  <a:pos x="T8" y="T9"/>
                </a:cxn>
              </a:cxnLst>
              <a:rect l="T15" t="T16" r="T17" b="T18"/>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gs>
                <a:gs pos="100000">
                  <a:srgbClr val="0447B1">
                    <a:alpha val="0"/>
                  </a:srgbClr>
                </a:gs>
              </a:gsLst>
              <a:lin ang="0"/>
            </a:gradFill>
            <a:ln w="9525">
              <a:noFill/>
              <a:round/>
              <a:headEnd/>
              <a:tailEnd/>
            </a:ln>
          </p:spPr>
          <p:txBody>
            <a:bodyPr/>
            <a:lstStyle/>
            <a:p>
              <a:endParaRPr lang="it-IT"/>
            </a:p>
          </p:txBody>
        </p:sp>
        <p:sp>
          <p:nvSpPr>
            <p:cNvPr id="2066" name="TextBox 10"/>
            <p:cNvSpPr txBox="1">
              <a:spLocks noChangeArrowheads="1"/>
            </p:cNvSpPr>
            <p:nvPr/>
          </p:nvSpPr>
          <p:spPr bwMode="auto">
            <a:xfrm>
              <a:off x="76200" y="38100"/>
              <a:ext cx="660400" cy="698500"/>
            </a:xfrm>
            <a:prstGeom prst="rect">
              <a:avLst/>
            </a:prstGeom>
            <a:noFill/>
            <a:ln w="9525">
              <a:noFill/>
              <a:miter lim="800000"/>
              <a:headEnd/>
              <a:tailEnd/>
            </a:ln>
          </p:spPr>
          <p:txBody>
            <a:bodyPr lIns="50800" tIns="50800" rIns="50800" bIns="50800" anchor="ctr"/>
            <a:lstStyle/>
            <a:p>
              <a:pPr algn="ctr">
                <a:lnSpc>
                  <a:spcPts val="2963"/>
                </a:lnSpc>
              </a:pPr>
              <a:endParaRPr lang="it-IT">
                <a:latin typeface="Calibri" pitchFamily="34" charset="0"/>
              </a:endParaRPr>
            </a:p>
          </p:txBody>
        </p:sp>
      </p:grpSp>
      <p:grpSp>
        <p:nvGrpSpPr>
          <p:cNvPr id="2054" name="Group 11"/>
          <p:cNvGrpSpPr>
            <a:grpSpLocks/>
          </p:cNvGrpSpPr>
          <p:nvPr/>
        </p:nvGrpSpPr>
        <p:grpSpPr bwMode="auto">
          <a:xfrm>
            <a:off x="-609600" y="-957263"/>
            <a:ext cx="13017500" cy="13017501"/>
            <a:chOff x="0" y="0"/>
            <a:chExt cx="812800" cy="812800"/>
          </a:xfrm>
        </p:grpSpPr>
        <p:sp>
          <p:nvSpPr>
            <p:cNvPr id="2063" name="Freeform 12"/>
            <p:cNvSpPr>
              <a:spLocks/>
            </p:cNvSpPr>
            <p:nvPr/>
          </p:nvSpPr>
          <p:spPr bwMode="auto">
            <a:xfrm>
              <a:off x="0" y="0"/>
              <a:ext cx="812800" cy="812800"/>
            </a:xfrm>
            <a:custGeom>
              <a:avLst/>
              <a:gdLst>
                <a:gd name="T0" fmla="*/ 406400 w 812800"/>
                <a:gd name="T1" fmla="*/ 0 h 812800"/>
                <a:gd name="T2" fmla="*/ 0 w 812800"/>
                <a:gd name="T3" fmla="*/ 406400 h 812800"/>
                <a:gd name="T4" fmla="*/ 406400 w 812800"/>
                <a:gd name="T5" fmla="*/ 812800 h 812800"/>
                <a:gd name="T6" fmla="*/ 812800 w 812800"/>
                <a:gd name="T7" fmla="*/ 406400 h 812800"/>
                <a:gd name="T8" fmla="*/ 406400 w 812800"/>
                <a:gd name="T9" fmla="*/ 0 h 812800"/>
                <a:gd name="T10" fmla="*/ 0 60000 65536"/>
                <a:gd name="T11" fmla="*/ 0 60000 65536"/>
                <a:gd name="T12" fmla="*/ 0 60000 65536"/>
                <a:gd name="T13" fmla="*/ 0 60000 65536"/>
                <a:gd name="T14" fmla="*/ 0 60000 65536"/>
                <a:gd name="T15" fmla="*/ 0 w 812800"/>
                <a:gd name="T16" fmla="*/ 0 h 812800"/>
                <a:gd name="T17" fmla="*/ 812800 w 812800"/>
                <a:gd name="T18" fmla="*/ 812800 h 812800"/>
              </a:gdLst>
              <a:ahLst/>
              <a:cxnLst>
                <a:cxn ang="T10">
                  <a:pos x="T0" y="T1"/>
                </a:cxn>
                <a:cxn ang="T11">
                  <a:pos x="T2" y="T3"/>
                </a:cxn>
                <a:cxn ang="T12">
                  <a:pos x="T4" y="T5"/>
                </a:cxn>
                <a:cxn ang="T13">
                  <a:pos x="T6" y="T7"/>
                </a:cxn>
                <a:cxn ang="T14">
                  <a:pos x="T8" y="T9"/>
                </a:cxn>
              </a:cxnLst>
              <a:rect l="T15" t="T16" r="T17" b="T18"/>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gs>
                <a:gs pos="100000">
                  <a:srgbClr val="0447B1">
                    <a:alpha val="0"/>
                  </a:srgbClr>
                </a:gs>
              </a:gsLst>
              <a:lin ang="0"/>
            </a:gradFill>
            <a:ln w="9525">
              <a:noFill/>
              <a:round/>
              <a:headEnd/>
              <a:tailEnd/>
            </a:ln>
          </p:spPr>
          <p:txBody>
            <a:bodyPr/>
            <a:lstStyle/>
            <a:p>
              <a:endParaRPr lang="it-IT"/>
            </a:p>
          </p:txBody>
        </p:sp>
        <p:sp>
          <p:nvSpPr>
            <p:cNvPr id="2064" name="TextBox 13"/>
            <p:cNvSpPr txBox="1">
              <a:spLocks noChangeArrowheads="1"/>
            </p:cNvSpPr>
            <p:nvPr/>
          </p:nvSpPr>
          <p:spPr bwMode="auto">
            <a:xfrm>
              <a:off x="76200" y="38100"/>
              <a:ext cx="660400" cy="698500"/>
            </a:xfrm>
            <a:prstGeom prst="rect">
              <a:avLst/>
            </a:prstGeom>
            <a:noFill/>
            <a:ln w="9525">
              <a:noFill/>
              <a:miter lim="800000"/>
              <a:headEnd/>
              <a:tailEnd/>
            </a:ln>
          </p:spPr>
          <p:txBody>
            <a:bodyPr lIns="50800" tIns="50800" rIns="50800" bIns="50800" anchor="ctr"/>
            <a:lstStyle/>
            <a:p>
              <a:pPr algn="ctr">
                <a:lnSpc>
                  <a:spcPts val="2963"/>
                </a:lnSpc>
              </a:pPr>
              <a:endParaRPr lang="it-IT">
                <a:latin typeface="Calibri" pitchFamily="34" charset="0"/>
              </a:endParaRPr>
            </a:p>
          </p:txBody>
        </p:sp>
      </p:grpSp>
      <p:sp>
        <p:nvSpPr>
          <p:cNvPr id="2055" name="TextBox 18"/>
          <p:cNvSpPr txBox="1">
            <a:spLocks noChangeArrowheads="1"/>
          </p:cNvSpPr>
          <p:nvPr/>
        </p:nvSpPr>
        <p:spPr bwMode="auto">
          <a:xfrm>
            <a:off x="8953500" y="9369425"/>
            <a:ext cx="9520238" cy="903288"/>
          </a:xfrm>
          <a:prstGeom prst="rect">
            <a:avLst/>
          </a:prstGeom>
          <a:noFill/>
          <a:ln w="9525">
            <a:noFill/>
            <a:miter lim="800000"/>
            <a:headEnd/>
            <a:tailEnd/>
          </a:ln>
        </p:spPr>
        <p:txBody>
          <a:bodyPr lIns="50800" tIns="50800" rIns="50800" bIns="50800" anchor="ctr"/>
          <a:lstStyle/>
          <a:p>
            <a:pPr algn="ctr">
              <a:lnSpc>
                <a:spcPts val="3325"/>
              </a:lnSpc>
            </a:pPr>
            <a:endParaRPr lang="it-IT">
              <a:latin typeface="Calibri" pitchFamily="34" charset="0"/>
            </a:endParaRPr>
          </a:p>
        </p:txBody>
      </p:sp>
      <p:sp>
        <p:nvSpPr>
          <p:cNvPr id="23" name="TextBox 23"/>
          <p:cNvSpPr txBox="1"/>
          <p:nvPr/>
        </p:nvSpPr>
        <p:spPr>
          <a:xfrm>
            <a:off x="8610600" y="266700"/>
            <a:ext cx="9424988" cy="1724025"/>
          </a:xfrm>
          <a:prstGeom prst="rect">
            <a:avLst/>
          </a:prstGeom>
        </p:spPr>
        <p:txBody>
          <a:bodyPr lIns="0" tIns="0" rIns="0" bIns="0">
            <a:spAutoFit/>
          </a:bodyPr>
          <a:lstStyle/>
          <a:p>
            <a:pPr algn="ctr" fontAlgn="auto">
              <a:spcBef>
                <a:spcPts val="0"/>
              </a:spcBef>
              <a:spcAft>
                <a:spcPts val="0"/>
              </a:spcAft>
              <a:defRPr/>
            </a:pPr>
            <a:r>
              <a:rPr lang="it-IT" sz="3600" b="1" dirty="0">
                <a:solidFill>
                  <a:srgbClr val="FF0000"/>
                </a:solidFill>
                <a:latin typeface="+mn-lt"/>
                <a:cs typeface="+mn-cs"/>
              </a:rPr>
              <a:t>FOURNIER PERINEAL GANGRENE IN SUPER OBESE PATIENT. CASE REPORT AND REWIEW </a:t>
            </a:r>
            <a:r>
              <a:rPr lang="it-IT" sz="3600" b="1">
                <a:solidFill>
                  <a:srgbClr val="FF0000"/>
                </a:solidFill>
                <a:latin typeface="+mn-lt"/>
                <a:cs typeface="+mn-cs"/>
              </a:rPr>
              <a:t>OF </a:t>
            </a:r>
            <a:r>
              <a:rPr lang="it-IT" sz="3600" b="1" smtClean="0">
                <a:solidFill>
                  <a:srgbClr val="FF0000"/>
                </a:solidFill>
                <a:latin typeface="+mn-lt"/>
                <a:cs typeface="+mn-cs"/>
              </a:rPr>
              <a:t>LITERATUR</a:t>
            </a:r>
            <a:r>
              <a:rPr lang="it-IT" sz="4000" b="1" smtClean="0">
                <a:solidFill>
                  <a:srgbClr val="FF0000"/>
                </a:solidFill>
                <a:latin typeface="+mn-lt"/>
                <a:cs typeface="+mn-cs"/>
              </a:rPr>
              <a:t>E</a:t>
            </a:r>
            <a:endParaRPr lang="en-US" sz="4000" b="1" spc="-227" dirty="0">
              <a:solidFill>
                <a:srgbClr val="00255F"/>
              </a:solidFill>
              <a:latin typeface="Barlow Ultra-Bold"/>
              <a:ea typeface="Barlow Ultra-Bold"/>
              <a:cs typeface="Barlow Ultra-Bold"/>
              <a:sym typeface="Barlow Ultra-Bold"/>
            </a:endParaRPr>
          </a:p>
        </p:txBody>
      </p:sp>
      <p:sp>
        <p:nvSpPr>
          <p:cNvPr id="24" name="TextBox 24"/>
          <p:cNvSpPr txBox="1"/>
          <p:nvPr/>
        </p:nvSpPr>
        <p:spPr>
          <a:xfrm>
            <a:off x="8839200" y="5102225"/>
            <a:ext cx="9296400" cy="1477963"/>
          </a:xfrm>
          <a:prstGeom prst="rect">
            <a:avLst/>
          </a:prstGeom>
        </p:spPr>
        <p:txBody>
          <a:bodyPr lIns="0" tIns="0" rIns="0" bIns="0">
            <a:spAutoFit/>
          </a:bodyPr>
          <a:lstStyle/>
          <a:p>
            <a:pPr fontAlgn="auto">
              <a:spcBef>
                <a:spcPts val="0"/>
              </a:spcBef>
              <a:spcAft>
                <a:spcPts val="0"/>
              </a:spcAft>
              <a:defRPr/>
            </a:pPr>
            <a:r>
              <a:rPr lang="it-IT" sz="3200" b="1" i="1" u="sng" dirty="0">
                <a:solidFill>
                  <a:schemeClr val="tx2">
                    <a:lumMod val="50000"/>
                  </a:schemeClr>
                </a:solidFill>
                <a:latin typeface="+mn-lt"/>
                <a:cs typeface="+mn-cs"/>
              </a:rPr>
              <a:t>Dr. P. N. M. Sallustio</a:t>
            </a:r>
            <a:r>
              <a:rPr lang="it-IT" sz="3200" dirty="0">
                <a:solidFill>
                  <a:schemeClr val="tx2">
                    <a:lumMod val="50000"/>
                  </a:schemeClr>
                </a:solidFill>
                <a:latin typeface="+mn-lt"/>
                <a:cs typeface="+mn-cs"/>
              </a:rPr>
              <a:t>,</a:t>
            </a:r>
            <a:r>
              <a:rPr lang="it-IT" sz="3200" dirty="0">
                <a:solidFill>
                  <a:srgbClr val="FFFF00"/>
                </a:solidFill>
                <a:latin typeface="+mn-lt"/>
                <a:cs typeface="+mn-cs"/>
              </a:rPr>
              <a:t> Dr. W. </a:t>
            </a:r>
            <a:r>
              <a:rPr lang="it-IT" sz="3200" dirty="0" err="1">
                <a:solidFill>
                  <a:srgbClr val="FFFF00"/>
                </a:solidFill>
                <a:latin typeface="+mn-lt"/>
                <a:cs typeface="+mn-cs"/>
              </a:rPr>
              <a:t>Lavermicocca</a:t>
            </a:r>
            <a:r>
              <a:rPr lang="it-IT" sz="3200" dirty="0">
                <a:solidFill>
                  <a:srgbClr val="FFFF00"/>
                </a:solidFill>
                <a:latin typeface="+mn-lt"/>
                <a:cs typeface="+mn-cs"/>
              </a:rPr>
              <a:t>, Dr.ssa </a:t>
            </a:r>
            <a:r>
              <a:rPr lang="it-IT" sz="3200" dirty="0" err="1">
                <a:solidFill>
                  <a:srgbClr val="FFFF00"/>
                </a:solidFill>
                <a:latin typeface="+mn-lt"/>
                <a:cs typeface="+mn-cs"/>
              </a:rPr>
              <a:t>Miccoli</a:t>
            </a:r>
            <a:r>
              <a:rPr lang="it-IT" sz="3200" dirty="0">
                <a:solidFill>
                  <a:srgbClr val="FFFF00"/>
                </a:solidFill>
                <a:latin typeface="+mn-lt"/>
                <a:cs typeface="+mn-cs"/>
              </a:rPr>
              <a:t> M., Dr. De Luca </a:t>
            </a:r>
            <a:r>
              <a:rPr lang="it-IT" sz="3200" dirty="0" err="1">
                <a:solidFill>
                  <a:srgbClr val="FFFF00"/>
                </a:solidFill>
                <a:latin typeface="+mn-lt"/>
                <a:cs typeface="+mn-cs"/>
              </a:rPr>
              <a:t>M.G</a:t>
            </a:r>
            <a:r>
              <a:rPr lang="it-IT" sz="3200" dirty="0">
                <a:solidFill>
                  <a:srgbClr val="FFFF00"/>
                </a:solidFill>
                <a:latin typeface="+mn-lt"/>
                <a:cs typeface="+mn-cs"/>
              </a:rPr>
              <a:t>, Dr.ssa </a:t>
            </a:r>
            <a:r>
              <a:rPr lang="it-IT" sz="3200" dirty="0" err="1">
                <a:solidFill>
                  <a:srgbClr val="FFFF00"/>
                </a:solidFill>
                <a:latin typeface="+mn-lt"/>
                <a:cs typeface="+mn-cs"/>
              </a:rPr>
              <a:t>Puglisi</a:t>
            </a:r>
            <a:r>
              <a:rPr lang="it-IT" sz="3200" dirty="0">
                <a:solidFill>
                  <a:srgbClr val="FFFF00"/>
                </a:solidFill>
                <a:latin typeface="+mn-lt"/>
                <a:cs typeface="+mn-cs"/>
              </a:rPr>
              <a:t> G.,Dr. Di </a:t>
            </a:r>
            <a:r>
              <a:rPr lang="it-IT" sz="3200" dirty="0" err="1">
                <a:solidFill>
                  <a:srgbClr val="FFFF00"/>
                </a:solidFill>
                <a:latin typeface="+mn-lt"/>
                <a:cs typeface="+mn-cs"/>
              </a:rPr>
              <a:t>Canosa</a:t>
            </a:r>
            <a:r>
              <a:rPr lang="it-IT" sz="3200" dirty="0">
                <a:solidFill>
                  <a:srgbClr val="FFFF00"/>
                </a:solidFill>
                <a:latin typeface="+mn-lt"/>
                <a:cs typeface="+mn-cs"/>
              </a:rPr>
              <a:t> M</a:t>
            </a:r>
            <a:r>
              <a:rPr lang="it-IT" sz="3200" dirty="0" smtClean="0">
                <a:solidFill>
                  <a:srgbClr val="FFFF00"/>
                </a:solidFill>
                <a:latin typeface="+mn-lt"/>
                <a:cs typeface="+mn-cs"/>
              </a:rPr>
              <a:t>.,</a:t>
            </a:r>
            <a:r>
              <a:rPr lang="it-IT" sz="3200" dirty="0" err="1" smtClean="0">
                <a:solidFill>
                  <a:srgbClr val="FFFF00"/>
                </a:solidFill>
                <a:latin typeface="+mn-lt"/>
                <a:cs typeface="+mn-cs"/>
              </a:rPr>
              <a:t>Prof.F.Prete</a:t>
            </a:r>
            <a:r>
              <a:rPr lang="it-IT" sz="3200" dirty="0" smtClean="0">
                <a:solidFill>
                  <a:srgbClr val="FFFF00"/>
                </a:solidFill>
                <a:latin typeface="+mn-lt"/>
                <a:cs typeface="+mn-cs"/>
              </a:rPr>
              <a:t>, </a:t>
            </a:r>
            <a:r>
              <a:rPr lang="it-IT" sz="3200" dirty="0">
                <a:solidFill>
                  <a:srgbClr val="FFFF00"/>
                </a:solidFill>
                <a:latin typeface="+mn-lt"/>
                <a:cs typeface="+mn-cs"/>
              </a:rPr>
              <a:t>Prof M. </a:t>
            </a:r>
            <a:r>
              <a:rPr lang="it-IT" sz="3200" dirty="0" err="1">
                <a:solidFill>
                  <a:srgbClr val="FFFF00"/>
                </a:solidFill>
                <a:latin typeface="+mn-lt"/>
                <a:cs typeface="+mn-cs"/>
              </a:rPr>
              <a:t>Testini</a:t>
            </a:r>
            <a:endParaRPr lang="it-IT" sz="3200" dirty="0">
              <a:solidFill>
                <a:srgbClr val="FFFF00"/>
              </a:solidFill>
              <a:latin typeface="+mn-lt"/>
              <a:cs typeface="+mn-cs"/>
            </a:endParaRPr>
          </a:p>
        </p:txBody>
      </p:sp>
      <p:sp>
        <p:nvSpPr>
          <p:cNvPr id="29" name="TextBox 29"/>
          <p:cNvSpPr txBox="1"/>
          <p:nvPr/>
        </p:nvSpPr>
        <p:spPr>
          <a:xfrm>
            <a:off x="14097000" y="8872538"/>
            <a:ext cx="3306763" cy="449262"/>
          </a:xfrm>
          <a:prstGeom prst="rect">
            <a:avLst/>
          </a:prstGeom>
        </p:spPr>
        <p:txBody>
          <a:bodyPr lIns="0" tIns="0" rIns="0" bIns="0">
            <a:spAutoFit/>
          </a:bodyPr>
          <a:lstStyle/>
          <a:p>
            <a:pPr algn="r" fontAlgn="auto">
              <a:lnSpc>
                <a:spcPts val="3530"/>
              </a:lnSpc>
              <a:spcBef>
                <a:spcPts val="0"/>
              </a:spcBef>
              <a:spcAft>
                <a:spcPts val="0"/>
              </a:spcAft>
              <a:defRPr/>
            </a:pPr>
            <a:r>
              <a:rPr lang="en-US" sz="2521" b="1" dirty="0">
                <a:solidFill>
                  <a:schemeClr val="bg1"/>
                </a:solidFill>
                <a:latin typeface="Barlow Bold"/>
                <a:ea typeface="Barlow Bold"/>
                <a:cs typeface="Barlow Bold"/>
                <a:sym typeface="Barlow Bold"/>
              </a:rPr>
              <a:t>24/27 </a:t>
            </a:r>
            <a:r>
              <a:rPr lang="en-US" sz="2521" b="1" dirty="0" err="1">
                <a:solidFill>
                  <a:schemeClr val="bg1"/>
                </a:solidFill>
                <a:latin typeface="Barlow Bold"/>
                <a:ea typeface="Barlow Bold"/>
                <a:cs typeface="Barlow Bold"/>
                <a:sym typeface="Barlow Bold"/>
              </a:rPr>
              <a:t>maggio</a:t>
            </a:r>
            <a:r>
              <a:rPr lang="en-US" sz="2521" b="1" dirty="0">
                <a:solidFill>
                  <a:schemeClr val="bg1"/>
                </a:solidFill>
                <a:latin typeface="Barlow Bold"/>
                <a:ea typeface="Barlow Bold"/>
                <a:cs typeface="Barlow Bold"/>
                <a:sym typeface="Barlow Bold"/>
              </a:rPr>
              <a:t> 2026</a:t>
            </a:r>
          </a:p>
        </p:txBody>
      </p:sp>
      <p:pic>
        <p:nvPicPr>
          <p:cNvPr id="2059" name="Immagine 32"/>
          <p:cNvPicPr>
            <a:picLocks noChangeAspect="1"/>
          </p:cNvPicPr>
          <p:nvPr/>
        </p:nvPicPr>
        <p:blipFill>
          <a:blip r:embed="rId3" cstate="print"/>
          <a:srcRect/>
          <a:stretch>
            <a:fillRect/>
          </a:stretch>
        </p:blipFill>
        <p:spPr bwMode="auto">
          <a:xfrm>
            <a:off x="-277813" y="0"/>
            <a:ext cx="7516813" cy="10272713"/>
          </a:xfrm>
          <a:prstGeom prst="rect">
            <a:avLst/>
          </a:prstGeom>
          <a:noFill/>
          <a:ln w="9525">
            <a:noFill/>
            <a:miter lim="800000"/>
            <a:headEnd/>
            <a:tailEnd/>
          </a:ln>
        </p:spPr>
      </p:pic>
      <p:pic>
        <p:nvPicPr>
          <p:cNvPr id="2060" name="Immagine 33"/>
          <p:cNvPicPr>
            <a:picLocks noChangeAspect="1"/>
          </p:cNvPicPr>
          <p:nvPr/>
        </p:nvPicPr>
        <p:blipFill>
          <a:blip r:embed="rId4" cstate="print"/>
          <a:srcRect l="69620" t="65144" r="6403" b="2293"/>
          <a:stretch>
            <a:fillRect/>
          </a:stretch>
        </p:blipFill>
        <p:spPr bwMode="auto">
          <a:xfrm>
            <a:off x="7202488" y="0"/>
            <a:ext cx="1331912" cy="10272713"/>
          </a:xfrm>
          <a:prstGeom prst="rect">
            <a:avLst/>
          </a:prstGeom>
          <a:noFill/>
          <a:ln w="9525">
            <a:noFill/>
            <a:miter lim="800000"/>
            <a:headEnd/>
            <a:tailEnd/>
          </a:ln>
        </p:spPr>
      </p:pic>
      <p:sp>
        <p:nvSpPr>
          <p:cNvPr id="2061" name="TextBox 16"/>
          <p:cNvSpPr txBox="1">
            <a:spLocks noChangeArrowheads="1"/>
          </p:cNvSpPr>
          <p:nvPr/>
        </p:nvSpPr>
        <p:spPr bwMode="auto">
          <a:xfrm>
            <a:off x="8686800" y="7067550"/>
            <a:ext cx="9372600" cy="1276350"/>
          </a:xfrm>
          <a:prstGeom prst="rect">
            <a:avLst/>
          </a:prstGeom>
          <a:noFill/>
          <a:ln w="9525">
            <a:noFill/>
            <a:miter lim="800000"/>
            <a:headEnd/>
            <a:tailEnd/>
          </a:ln>
        </p:spPr>
        <p:txBody>
          <a:bodyPr lIns="0" tIns="0" rIns="0" bIns="0"/>
          <a:lstStyle/>
          <a:p>
            <a:pPr algn="ctr"/>
            <a:r>
              <a:rPr lang="de-DE" altLang="ja-JP" sz="2000" b="1">
                <a:latin typeface="Calibri" pitchFamily="34" charset="0"/>
              </a:rPr>
              <a:t>Università degli Studi di Bari “</a:t>
            </a:r>
            <a:r>
              <a:rPr lang="de-DE" altLang="ja-JP" sz="2000" b="1" i="1">
                <a:latin typeface="Calibri" pitchFamily="34" charset="0"/>
              </a:rPr>
              <a:t>A. Moro” – Regione Puglia</a:t>
            </a:r>
            <a:endParaRPr lang="it-IT" altLang="ja-JP" sz="400"/>
          </a:p>
          <a:p>
            <a:pPr algn="ctr" eaLnBrk="0" hangingPunct="0"/>
            <a:r>
              <a:rPr lang="de-DE" altLang="ja-JP" sz="2000" b="1">
                <a:latin typeface="Calibri" pitchFamily="34" charset="0"/>
              </a:rPr>
              <a:t>Azienda Ospedaliero – Universitaria  Consorziale  Policlinico di Bari</a:t>
            </a:r>
            <a:endParaRPr lang="it-IT" altLang="ja-JP" sz="400"/>
          </a:p>
          <a:p>
            <a:pPr algn="ctr" eaLnBrk="0" hangingPunct="0"/>
            <a:r>
              <a:rPr lang="de-DE" altLang="ja-JP" sz="2000" b="1">
                <a:latin typeface="Calibri" pitchFamily="34" charset="0"/>
              </a:rPr>
              <a:t>Unità Operativa Complessa di Chirurgia Generale Universitaria “V. Bonomo”</a:t>
            </a:r>
            <a:endParaRPr lang="it-IT" altLang="ja-JP" sz="400"/>
          </a:p>
          <a:p>
            <a:pPr algn="ctr" eaLnBrk="0" hangingPunct="0"/>
            <a:r>
              <a:rPr lang="de-DE" altLang="ja-JP" sz="2000">
                <a:latin typeface="Calibri" pitchFamily="34" charset="0"/>
              </a:rPr>
              <a:t>Direttore: </a:t>
            </a:r>
            <a:r>
              <a:rPr lang="de-DE" altLang="ja-JP" sz="2000" i="1">
                <a:latin typeface="Calibri" pitchFamily="34" charset="0"/>
              </a:rPr>
              <a:t>Prof.</a:t>
            </a:r>
            <a:r>
              <a:rPr lang="de-DE" altLang="ja-JP" sz="2000">
                <a:latin typeface="Calibri" pitchFamily="34" charset="0"/>
              </a:rPr>
              <a:t> Mario Testini</a:t>
            </a:r>
            <a:endParaRPr lang="de-DE" altLang="ja-JP" sz="3200"/>
          </a:p>
        </p:txBody>
      </p:sp>
      <p:pic>
        <p:nvPicPr>
          <p:cNvPr id="2062" name="Picture 4"/>
          <p:cNvPicPr>
            <a:picLocks noChangeAspect="1" noChangeArrowheads="1"/>
          </p:cNvPicPr>
          <p:nvPr/>
        </p:nvPicPr>
        <p:blipFill>
          <a:blip r:embed="rId5" cstate="print"/>
          <a:srcRect/>
          <a:stretch>
            <a:fillRect/>
          </a:stretch>
        </p:blipFill>
        <p:spPr bwMode="auto">
          <a:xfrm>
            <a:off x="10363200" y="2095500"/>
            <a:ext cx="6121400" cy="26241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noChangeArrowheads="1"/>
          </p:cNvSpPr>
          <p:nvPr/>
        </p:nvSpPr>
        <p:spPr bwMode="auto">
          <a:xfrm>
            <a:off x="935038" y="963613"/>
            <a:ext cx="16273462" cy="3581400"/>
          </a:xfrm>
          <a:prstGeom prst="rect">
            <a:avLst/>
          </a:prstGeom>
          <a:noFill/>
          <a:ln w="9525">
            <a:noFill/>
            <a:miter lim="800000"/>
            <a:headEnd/>
            <a:tailEnd/>
          </a:ln>
        </p:spPr>
        <p:txBody>
          <a:bodyPr lIns="163284" tIns="81642" rIns="163284" bIns="81642" anchor="ctr">
            <a:spAutoFit/>
          </a:bodyPr>
          <a:lstStyle/>
          <a:p>
            <a:pPr algn="ctr" defTabSz="1631950"/>
            <a:r>
              <a:rPr lang="it-IT" sz="2400" b="1">
                <a:solidFill>
                  <a:srgbClr val="1B1B1B"/>
                </a:solidFill>
                <a:cs typeface="Calibri" pitchFamily="34" charset="0"/>
              </a:rPr>
              <a:t>Fournier’s Gangrene (FG) is a soft tissue infection characterized by rapid tissue  necrosis of the perineum, genitalia,  due to a polymicrobial infection. This clinical situation causes thrombosis of subcutaneous vessels, with  tissue ischemia, superinfection and necrosis;  it </a:t>
            </a:r>
            <a:r>
              <a:rPr lang="it-IT" sz="2400" b="1">
                <a:solidFill>
                  <a:srgbClr val="212121"/>
                </a:solidFill>
                <a:cs typeface="Calibri" pitchFamily="34" charset="0"/>
              </a:rPr>
              <a:t>appears usually in immunocompromised patients with diabetes, obesity, and malignant neoplasms. </a:t>
            </a:r>
            <a:r>
              <a:rPr lang="it-IT" sz="2400" b="1">
                <a:solidFill>
                  <a:srgbClr val="1B1B1B"/>
                </a:solidFill>
                <a:cs typeface="Calibri" pitchFamily="34" charset="0"/>
              </a:rPr>
              <a:t>Immediate start of ampium spectrum antibiotics, aggressive management of comorbidities, and urgent surgical debridement remain the main treatment to decrease the morbidity and mortality.</a:t>
            </a:r>
          </a:p>
          <a:p>
            <a:pPr algn="just" defTabSz="1631950"/>
            <a:endParaRPr lang="it-IT" sz="1100">
              <a:solidFill>
                <a:srgbClr val="1B1B1B"/>
              </a:solidFill>
              <a:cs typeface="Calibri" pitchFamily="34" charset="0"/>
            </a:endParaRPr>
          </a:p>
          <a:p>
            <a:pPr algn="just" defTabSz="1631950"/>
            <a:endParaRPr lang="it-IT" sz="1100"/>
          </a:p>
          <a:p>
            <a:pPr algn="ctr" defTabSz="1631950" eaLnBrk="0" hangingPunct="0"/>
            <a:r>
              <a:rPr lang="it-IT" sz="2800" b="1">
                <a:solidFill>
                  <a:srgbClr val="FF0000"/>
                </a:solidFill>
                <a:cs typeface="Calibri" pitchFamily="34" charset="0"/>
              </a:rPr>
              <a:t>We report herein a case of a super obese patient that cames to our attention for emergency perianal gangrene.</a:t>
            </a:r>
            <a:endParaRPr lang="it-IT" sz="6000" b="1">
              <a:solidFill>
                <a:srgbClr val="FF0000"/>
              </a:solidFill>
            </a:endParaRPr>
          </a:p>
        </p:txBody>
      </p:sp>
      <p:sp>
        <p:nvSpPr>
          <p:cNvPr id="3075" name="AutoShape 2" descr="Visualizza dettagli immagine correlata. It’s A Challenge! | Thriveology"/>
          <p:cNvSpPr>
            <a:spLocks noChangeAspect="1" noChangeArrowheads="1"/>
          </p:cNvSpPr>
          <p:nvPr/>
        </p:nvSpPr>
        <p:spPr bwMode="auto">
          <a:xfrm>
            <a:off x="311150" y="-217488"/>
            <a:ext cx="609600" cy="458788"/>
          </a:xfrm>
          <a:prstGeom prst="rect">
            <a:avLst/>
          </a:prstGeom>
          <a:noFill/>
          <a:ln w="9525">
            <a:noFill/>
            <a:miter lim="800000"/>
            <a:headEnd/>
            <a:tailEnd/>
          </a:ln>
        </p:spPr>
        <p:txBody>
          <a:bodyPr lIns="163284" tIns="81642" rIns="163284" bIns="81642"/>
          <a:lstStyle/>
          <a:p>
            <a:endParaRPr lang="it-IT">
              <a:latin typeface="Calibri" pitchFamily="34" charset="0"/>
            </a:endParaRPr>
          </a:p>
        </p:txBody>
      </p:sp>
      <p:pic>
        <p:nvPicPr>
          <p:cNvPr id="3076" name="Picture 5" descr="Alfred Jean Fournier (1832-1914)"/>
          <p:cNvPicPr>
            <a:picLocks noChangeAspect="1" noChangeArrowheads="1"/>
          </p:cNvPicPr>
          <p:nvPr/>
        </p:nvPicPr>
        <p:blipFill>
          <a:blip r:embed="rId2" cstate="print"/>
          <a:srcRect/>
          <a:stretch>
            <a:fillRect/>
          </a:stretch>
        </p:blipFill>
        <p:spPr bwMode="auto">
          <a:xfrm>
            <a:off x="13304838" y="4914900"/>
            <a:ext cx="3848100" cy="4019550"/>
          </a:xfrm>
          <a:prstGeom prst="rect">
            <a:avLst/>
          </a:prstGeom>
          <a:noFill/>
          <a:ln w="9525">
            <a:noFill/>
            <a:miter lim="800000"/>
            <a:headEnd/>
            <a:tailEnd/>
          </a:ln>
        </p:spPr>
      </p:pic>
      <p:pic>
        <p:nvPicPr>
          <p:cNvPr id="3077" name="Picture 7" descr="Jean Alfred Fournier (1832-1914) - Optische Fenomenen"/>
          <p:cNvPicPr>
            <a:picLocks noChangeAspect="1" noChangeArrowheads="1"/>
          </p:cNvPicPr>
          <p:nvPr/>
        </p:nvPicPr>
        <p:blipFill>
          <a:blip r:embed="rId3" cstate="print"/>
          <a:srcRect/>
          <a:stretch>
            <a:fillRect/>
          </a:stretch>
        </p:blipFill>
        <p:spPr bwMode="auto">
          <a:xfrm>
            <a:off x="7353300" y="4838700"/>
            <a:ext cx="3549650" cy="4056063"/>
          </a:xfrm>
          <a:prstGeom prst="rect">
            <a:avLst/>
          </a:prstGeom>
          <a:noFill/>
          <a:ln w="9525">
            <a:noFill/>
            <a:miter lim="800000"/>
            <a:headEnd/>
            <a:tailEnd/>
          </a:ln>
        </p:spPr>
      </p:pic>
      <p:pic>
        <p:nvPicPr>
          <p:cNvPr id="3078" name="Picture 9" descr="Jean Alfred Fournier - Alchetron, The Free Social Encyclopedia"/>
          <p:cNvPicPr>
            <a:picLocks noChangeAspect="1" noChangeArrowheads="1"/>
          </p:cNvPicPr>
          <p:nvPr/>
        </p:nvPicPr>
        <p:blipFill>
          <a:blip r:embed="rId4" cstate="print"/>
          <a:srcRect/>
          <a:stretch>
            <a:fillRect/>
          </a:stretch>
        </p:blipFill>
        <p:spPr bwMode="auto">
          <a:xfrm>
            <a:off x="1371600" y="5067300"/>
            <a:ext cx="3887788" cy="3984625"/>
          </a:xfrm>
          <a:prstGeom prst="rect">
            <a:avLst/>
          </a:prstGeom>
          <a:noFill/>
          <a:ln w="9525">
            <a:noFill/>
            <a:miter lim="800000"/>
            <a:headEnd/>
            <a:tailEnd/>
          </a:ln>
        </p:spPr>
      </p:pic>
      <p:sp>
        <p:nvSpPr>
          <p:cNvPr id="7" name="Rettangolo arrotondato 8">
            <a:extLst>
              <a:ext uri="{FF2B5EF4-FFF2-40B4-BE49-F238E27FC236}"/>
            </a:extLst>
          </p:cNvPr>
          <p:cNvSpPr/>
          <p:nvPr/>
        </p:nvSpPr>
        <p:spPr>
          <a:xfrm>
            <a:off x="6629400" y="9258300"/>
            <a:ext cx="11125200" cy="68580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it-IT"/>
          </a:p>
        </p:txBody>
      </p:sp>
      <p:pic>
        <p:nvPicPr>
          <p:cNvPr id="3080" name="Immagine 7"/>
          <p:cNvPicPr>
            <a:picLocks noChangeAspect="1"/>
          </p:cNvPicPr>
          <p:nvPr/>
        </p:nvPicPr>
        <p:blipFill>
          <a:blip r:embed="rId5" cstate="print"/>
          <a:srcRect l="3271" t="11012" r="43013" b="29359"/>
          <a:stretch>
            <a:fillRect/>
          </a:stretch>
        </p:blipFill>
        <p:spPr bwMode="auto">
          <a:xfrm>
            <a:off x="484188" y="8859838"/>
            <a:ext cx="5486400" cy="1160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ttangolo 4"/>
          <p:cNvSpPr>
            <a:spLocks noChangeArrowheads="1"/>
          </p:cNvSpPr>
          <p:nvPr/>
        </p:nvSpPr>
        <p:spPr bwMode="auto">
          <a:xfrm>
            <a:off x="381000" y="1638300"/>
            <a:ext cx="8496300" cy="7059613"/>
          </a:xfrm>
          <a:prstGeom prst="rect">
            <a:avLst/>
          </a:prstGeom>
          <a:noFill/>
          <a:ln w="9525">
            <a:noFill/>
            <a:miter lim="800000"/>
            <a:headEnd/>
            <a:tailEnd/>
          </a:ln>
        </p:spPr>
        <p:txBody>
          <a:bodyPr lIns="163284" tIns="81642" rIns="163284" bIns="81642">
            <a:spAutoFit/>
          </a:bodyPr>
          <a:lstStyle/>
          <a:p>
            <a:pPr algn="ctr"/>
            <a:r>
              <a:rPr lang="it-IT" sz="3200">
                <a:latin typeface="Calibri" pitchFamily="34" charset="0"/>
              </a:rPr>
              <a:t>A female patient of 62 yeard was admitted to our department for a FG of the perineal right part. She was obese 198 kg with diabetes and cought and ipertension treated with medication. At the arrive in hospital she presented pain of the perianal region fever and 24.000 white cells counts with 250 PCR temperature 39.0 degrees. She was admitted in the department of Plastic Surgery and than transferred to our department of General Surgery. </a:t>
            </a:r>
          </a:p>
          <a:p>
            <a:pPr algn="ctr"/>
            <a:r>
              <a:rPr lang="it-IT" sz="3200">
                <a:latin typeface="Calibri" pitchFamily="34" charset="0"/>
              </a:rPr>
              <a:t>The physical examination at the emergency room of the perianal region, revealed an area of necrosis, extended laterally from the left gluteus to the inferior part of the vagina for about 10 cm.</a:t>
            </a:r>
          </a:p>
        </p:txBody>
      </p:sp>
      <p:pic>
        <p:nvPicPr>
          <p:cNvPr id="4099" name="Picture 1"/>
          <p:cNvPicPr>
            <a:picLocks noChangeAspect="1" noChangeArrowheads="1"/>
          </p:cNvPicPr>
          <p:nvPr/>
        </p:nvPicPr>
        <p:blipFill>
          <a:blip r:embed="rId2" cstate="print"/>
          <a:srcRect/>
          <a:stretch>
            <a:fillRect/>
          </a:stretch>
        </p:blipFill>
        <p:spPr bwMode="auto">
          <a:xfrm>
            <a:off x="9120188" y="2767013"/>
            <a:ext cx="9167812" cy="5548312"/>
          </a:xfrm>
          <a:prstGeom prst="rect">
            <a:avLst/>
          </a:prstGeom>
          <a:noFill/>
          <a:ln w="9525">
            <a:noFill/>
            <a:miter lim="800000"/>
            <a:headEnd/>
            <a:tailEnd/>
          </a:ln>
        </p:spPr>
      </p:pic>
      <p:sp>
        <p:nvSpPr>
          <p:cNvPr id="4100" name="CasellaDiTesto 6"/>
          <p:cNvSpPr txBox="1">
            <a:spLocks noChangeArrowheads="1"/>
          </p:cNvSpPr>
          <p:nvPr/>
        </p:nvSpPr>
        <p:spPr bwMode="auto">
          <a:xfrm>
            <a:off x="11734800" y="800100"/>
            <a:ext cx="2919413" cy="827088"/>
          </a:xfrm>
          <a:prstGeom prst="rect">
            <a:avLst/>
          </a:prstGeom>
          <a:noFill/>
          <a:ln w="9525">
            <a:noFill/>
            <a:miter lim="800000"/>
            <a:headEnd/>
            <a:tailEnd/>
          </a:ln>
        </p:spPr>
        <p:txBody>
          <a:bodyPr wrap="none" lIns="163284" tIns="81642" rIns="163284" bIns="81642">
            <a:spAutoFit/>
          </a:bodyPr>
          <a:lstStyle/>
          <a:p>
            <a:r>
              <a:rPr lang="it-IT" sz="4300">
                <a:solidFill>
                  <a:srgbClr val="FF0000"/>
                </a:solidFill>
                <a:latin typeface="Calibri" pitchFamily="34" charset="0"/>
              </a:rPr>
              <a:t>Case report</a:t>
            </a:r>
          </a:p>
        </p:txBody>
      </p:sp>
      <p:sp>
        <p:nvSpPr>
          <p:cNvPr id="6" name="Rettangolo arrotondato 8">
            <a:extLst>
              <a:ext uri="{FF2B5EF4-FFF2-40B4-BE49-F238E27FC236}"/>
            </a:extLst>
          </p:cNvPr>
          <p:cNvSpPr/>
          <p:nvPr/>
        </p:nvSpPr>
        <p:spPr>
          <a:xfrm>
            <a:off x="6629400" y="9258300"/>
            <a:ext cx="11125200" cy="68580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it-IT"/>
          </a:p>
        </p:txBody>
      </p:sp>
      <p:pic>
        <p:nvPicPr>
          <p:cNvPr id="4102" name="Immagine 7"/>
          <p:cNvPicPr>
            <a:picLocks noChangeAspect="1"/>
          </p:cNvPicPr>
          <p:nvPr/>
        </p:nvPicPr>
        <p:blipFill>
          <a:blip r:embed="rId3" cstate="print"/>
          <a:srcRect l="3271" t="11012" r="43013" b="29359"/>
          <a:stretch>
            <a:fillRect/>
          </a:stretch>
        </p:blipFill>
        <p:spPr bwMode="auto">
          <a:xfrm>
            <a:off x="484188" y="8859838"/>
            <a:ext cx="5486400" cy="1160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cstate="print"/>
          <a:srcRect/>
          <a:stretch>
            <a:fillRect/>
          </a:stretch>
        </p:blipFill>
        <p:spPr bwMode="auto">
          <a:xfrm>
            <a:off x="0" y="0"/>
            <a:ext cx="9623425" cy="9105900"/>
          </a:xfrm>
          <a:prstGeom prst="rect">
            <a:avLst/>
          </a:prstGeom>
          <a:noFill/>
          <a:ln w="9525">
            <a:noFill/>
            <a:miter lim="800000"/>
            <a:headEnd/>
            <a:tailEnd/>
          </a:ln>
        </p:spPr>
      </p:pic>
      <p:sp>
        <p:nvSpPr>
          <p:cNvPr id="3" name="Rettangolo 2"/>
          <p:cNvSpPr/>
          <p:nvPr/>
        </p:nvSpPr>
        <p:spPr>
          <a:xfrm>
            <a:off x="1828800" y="800100"/>
            <a:ext cx="2303463" cy="75565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lIns="163284" tIns="81642" rIns="163284" bIns="81642" anchor="ctr"/>
          <a:lstStyle/>
          <a:p>
            <a:pPr algn="ctr" fontAlgn="auto">
              <a:spcBef>
                <a:spcPts val="0"/>
              </a:spcBef>
              <a:spcAft>
                <a:spcPts val="0"/>
              </a:spcAft>
              <a:defRPr/>
            </a:pPr>
            <a:endParaRPr lang="it-IT"/>
          </a:p>
        </p:txBody>
      </p:sp>
      <p:pic>
        <p:nvPicPr>
          <p:cNvPr id="4" name="Registrazione 2025-12-02 121539 rizzi.mp4">
            <a:hlinkClick r:id="" action="ppaction://media"/>
          </p:cNvPr>
          <p:cNvPicPr>
            <a:picLocks noRot="1" noChangeAspect="1"/>
          </p:cNvPicPr>
          <p:nvPr>
            <a:videoFile r:link="rId1"/>
          </p:nvPr>
        </p:nvPicPr>
        <p:blipFill>
          <a:blip r:embed="rId4" cstate="print"/>
          <a:srcRect/>
          <a:stretch>
            <a:fillRect/>
          </a:stretch>
        </p:blipFill>
        <p:spPr bwMode="auto">
          <a:xfrm>
            <a:off x="10947400" y="3306763"/>
            <a:ext cx="6981825" cy="4402137"/>
          </a:xfrm>
          <a:prstGeom prst="rect">
            <a:avLst/>
          </a:prstGeom>
          <a:noFill/>
          <a:ln w="9525">
            <a:noFill/>
            <a:miter lim="800000"/>
            <a:headEnd/>
            <a:tailEnd/>
          </a:ln>
        </p:spPr>
      </p:pic>
      <p:sp>
        <p:nvSpPr>
          <p:cNvPr id="5" name="Rettangolo 4"/>
          <p:cNvSpPr/>
          <p:nvPr/>
        </p:nvSpPr>
        <p:spPr>
          <a:xfrm>
            <a:off x="5562600" y="7429500"/>
            <a:ext cx="2879725" cy="6477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lIns="163284" tIns="81642" rIns="163284" bIns="81642" anchor="ctr"/>
          <a:lstStyle/>
          <a:p>
            <a:pPr algn="ctr" fontAlgn="auto">
              <a:spcBef>
                <a:spcPts val="0"/>
              </a:spcBef>
              <a:spcAft>
                <a:spcPts val="0"/>
              </a:spcAft>
              <a:defRPr/>
            </a:pPr>
            <a:endParaRPr lang="it-IT"/>
          </a:p>
        </p:txBody>
      </p:sp>
      <p:sp>
        <p:nvSpPr>
          <p:cNvPr id="6" name="Rettangolo 5"/>
          <p:cNvSpPr/>
          <p:nvPr/>
        </p:nvSpPr>
        <p:spPr>
          <a:xfrm>
            <a:off x="0" y="5359400"/>
            <a:ext cx="10439400" cy="6477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163284" tIns="81642" rIns="163284" bIns="81642" anchor="ctr"/>
          <a:lstStyle/>
          <a:p>
            <a:pPr algn="ctr" fontAlgn="auto">
              <a:spcBef>
                <a:spcPts val="0"/>
              </a:spcBef>
              <a:spcAft>
                <a:spcPts val="0"/>
              </a:spcAft>
              <a:defRPr/>
            </a:pPr>
            <a:endParaRPr lang="it-IT"/>
          </a:p>
        </p:txBody>
      </p:sp>
      <p:sp>
        <p:nvSpPr>
          <p:cNvPr id="5127" name="CasellaDiTesto 7"/>
          <p:cNvSpPr txBox="1">
            <a:spLocks noChangeArrowheads="1"/>
          </p:cNvSpPr>
          <p:nvPr/>
        </p:nvSpPr>
        <p:spPr bwMode="auto">
          <a:xfrm>
            <a:off x="13752513" y="2335213"/>
            <a:ext cx="1931987" cy="719137"/>
          </a:xfrm>
          <a:prstGeom prst="rect">
            <a:avLst/>
          </a:prstGeom>
          <a:noFill/>
          <a:ln w="9525">
            <a:noFill/>
            <a:miter lim="800000"/>
            <a:headEnd/>
            <a:tailEnd/>
          </a:ln>
        </p:spPr>
        <p:txBody>
          <a:bodyPr wrap="none" lIns="163284" tIns="81642" rIns="163284" bIns="81642">
            <a:spAutoFit/>
          </a:bodyPr>
          <a:lstStyle/>
          <a:p>
            <a:r>
              <a:rPr lang="it-IT" sz="3600">
                <a:solidFill>
                  <a:srgbClr val="FF0000"/>
                </a:solidFill>
                <a:latin typeface="Calibri" pitchFamily="34" charset="0"/>
              </a:rPr>
              <a:t>CT SCAN</a:t>
            </a:r>
          </a:p>
        </p:txBody>
      </p:sp>
      <p:sp>
        <p:nvSpPr>
          <p:cNvPr id="9" name="Rettangolo arrotondato 8">
            <a:extLst>
              <a:ext uri="{FF2B5EF4-FFF2-40B4-BE49-F238E27FC236}"/>
            </a:extLst>
          </p:cNvPr>
          <p:cNvSpPr/>
          <p:nvPr/>
        </p:nvSpPr>
        <p:spPr>
          <a:xfrm>
            <a:off x="6629400" y="9258300"/>
            <a:ext cx="11125200" cy="68580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it-IT"/>
          </a:p>
        </p:txBody>
      </p:sp>
      <p:pic>
        <p:nvPicPr>
          <p:cNvPr id="5129" name="Immagine 9"/>
          <p:cNvPicPr>
            <a:picLocks noChangeAspect="1"/>
          </p:cNvPicPr>
          <p:nvPr/>
        </p:nvPicPr>
        <p:blipFill>
          <a:blip r:embed="rId5" cstate="print"/>
          <a:srcRect l="3271" t="11012" r="43013" b="29359"/>
          <a:stretch>
            <a:fillRect/>
          </a:stretch>
        </p:blipFill>
        <p:spPr bwMode="auto">
          <a:xfrm>
            <a:off x="484188" y="8859838"/>
            <a:ext cx="5486400" cy="116046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p:cTn id="12"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18610\Desktop\FOURNIER\fournier foto\118887.jpg"/>
          <p:cNvPicPr>
            <a:picLocks noChangeAspect="1" noChangeArrowheads="1"/>
          </p:cNvPicPr>
          <p:nvPr/>
        </p:nvPicPr>
        <p:blipFill>
          <a:blip r:embed="rId2" cstate="print"/>
          <a:srcRect/>
          <a:stretch>
            <a:fillRect/>
          </a:stretch>
        </p:blipFill>
        <p:spPr bwMode="auto">
          <a:xfrm>
            <a:off x="1511300" y="1687513"/>
            <a:ext cx="6702425" cy="6696075"/>
          </a:xfrm>
          <a:prstGeom prst="rect">
            <a:avLst/>
          </a:prstGeom>
          <a:noFill/>
          <a:ln w="9525">
            <a:noFill/>
            <a:miter lim="800000"/>
            <a:headEnd/>
            <a:tailEnd/>
          </a:ln>
        </p:spPr>
      </p:pic>
      <p:sp>
        <p:nvSpPr>
          <p:cNvPr id="6147" name="CasellaDiTesto 4"/>
          <p:cNvSpPr txBox="1">
            <a:spLocks noChangeArrowheads="1"/>
          </p:cNvSpPr>
          <p:nvPr/>
        </p:nvSpPr>
        <p:spPr bwMode="auto">
          <a:xfrm>
            <a:off x="12023725" y="4711700"/>
            <a:ext cx="2149475" cy="441325"/>
          </a:xfrm>
          <a:prstGeom prst="rect">
            <a:avLst/>
          </a:prstGeom>
          <a:noFill/>
          <a:ln w="9525">
            <a:noFill/>
            <a:miter lim="800000"/>
            <a:headEnd/>
            <a:tailEnd/>
          </a:ln>
        </p:spPr>
        <p:txBody>
          <a:bodyPr wrap="none" lIns="163284" tIns="81642" rIns="163284" bIns="81642">
            <a:spAutoFit/>
          </a:bodyPr>
          <a:lstStyle/>
          <a:p>
            <a:r>
              <a:rPr lang="it-IT">
                <a:latin typeface="Calibri" pitchFamily="34" charset="0"/>
              </a:rPr>
              <a:t>Clinical appareance</a:t>
            </a:r>
          </a:p>
        </p:txBody>
      </p:sp>
      <p:pic>
        <p:nvPicPr>
          <p:cNvPr id="6148" name="Picture 3"/>
          <p:cNvPicPr>
            <a:picLocks noChangeAspect="1" noChangeArrowheads="1"/>
          </p:cNvPicPr>
          <p:nvPr/>
        </p:nvPicPr>
        <p:blipFill>
          <a:blip r:embed="rId3" cstate="print"/>
          <a:srcRect/>
          <a:stretch>
            <a:fillRect/>
          </a:stretch>
        </p:blipFill>
        <p:spPr bwMode="auto">
          <a:xfrm>
            <a:off x="8567738" y="3198813"/>
            <a:ext cx="9201150" cy="4170362"/>
          </a:xfrm>
          <a:prstGeom prst="rect">
            <a:avLst/>
          </a:prstGeom>
          <a:noFill/>
          <a:ln w="9525">
            <a:noFill/>
            <a:miter lim="800000"/>
            <a:headEnd/>
            <a:tailEnd/>
          </a:ln>
        </p:spPr>
      </p:pic>
      <p:sp>
        <p:nvSpPr>
          <p:cNvPr id="7" name="Rettangolo arrotondato 8">
            <a:extLst>
              <a:ext uri="{FF2B5EF4-FFF2-40B4-BE49-F238E27FC236}"/>
            </a:extLst>
          </p:cNvPr>
          <p:cNvSpPr/>
          <p:nvPr/>
        </p:nvSpPr>
        <p:spPr>
          <a:xfrm>
            <a:off x="6629400" y="9258300"/>
            <a:ext cx="11125200" cy="68580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it-IT"/>
          </a:p>
        </p:txBody>
      </p:sp>
      <p:pic>
        <p:nvPicPr>
          <p:cNvPr id="6150" name="Immagine 7"/>
          <p:cNvPicPr>
            <a:picLocks noChangeAspect="1"/>
          </p:cNvPicPr>
          <p:nvPr/>
        </p:nvPicPr>
        <p:blipFill>
          <a:blip r:embed="rId4" cstate="print"/>
          <a:srcRect l="3271" t="11012" r="43013" b="29359"/>
          <a:stretch>
            <a:fillRect/>
          </a:stretch>
        </p:blipFill>
        <p:spPr bwMode="auto">
          <a:xfrm>
            <a:off x="484188" y="8859838"/>
            <a:ext cx="5486400" cy="1160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18610\Desktop\FOURNIER\fournier foto\118885.jpg"/>
          <p:cNvPicPr>
            <a:picLocks noChangeAspect="1" noChangeArrowheads="1"/>
          </p:cNvPicPr>
          <p:nvPr/>
        </p:nvPicPr>
        <p:blipFill>
          <a:blip r:embed="rId2" cstate="print"/>
          <a:srcRect/>
          <a:stretch>
            <a:fillRect/>
          </a:stretch>
        </p:blipFill>
        <p:spPr bwMode="auto">
          <a:xfrm>
            <a:off x="935038" y="714375"/>
            <a:ext cx="5040312" cy="5932488"/>
          </a:xfrm>
          <a:prstGeom prst="rect">
            <a:avLst/>
          </a:prstGeom>
          <a:noFill/>
          <a:ln w="9525">
            <a:noFill/>
            <a:miter lim="800000"/>
            <a:headEnd/>
            <a:tailEnd/>
          </a:ln>
        </p:spPr>
      </p:pic>
      <p:pic>
        <p:nvPicPr>
          <p:cNvPr id="7171" name="Picture 5" descr="C:\Users\18610\Desktop\FOURNIER\fournier foto\118894.jpg"/>
          <p:cNvPicPr>
            <a:picLocks noChangeAspect="1" noChangeArrowheads="1"/>
          </p:cNvPicPr>
          <p:nvPr/>
        </p:nvPicPr>
        <p:blipFill>
          <a:blip r:embed="rId3" cstate="print"/>
          <a:srcRect/>
          <a:stretch>
            <a:fillRect/>
          </a:stretch>
        </p:blipFill>
        <p:spPr bwMode="auto">
          <a:xfrm>
            <a:off x="12312650" y="714375"/>
            <a:ext cx="5472113" cy="5942013"/>
          </a:xfrm>
          <a:prstGeom prst="rect">
            <a:avLst/>
          </a:prstGeom>
          <a:noFill/>
          <a:ln w="9525">
            <a:noFill/>
            <a:miter lim="800000"/>
            <a:headEnd/>
            <a:tailEnd/>
          </a:ln>
        </p:spPr>
      </p:pic>
      <p:pic>
        <p:nvPicPr>
          <p:cNvPr id="7172" name="Picture 4" descr="C:\Users\18610\Desktop\FOURNIER\fournier foto\118889.jpg"/>
          <p:cNvPicPr>
            <a:picLocks noChangeAspect="1" noChangeArrowheads="1"/>
          </p:cNvPicPr>
          <p:nvPr/>
        </p:nvPicPr>
        <p:blipFill>
          <a:blip r:embed="rId4" cstate="print"/>
          <a:srcRect/>
          <a:stretch>
            <a:fillRect/>
          </a:stretch>
        </p:blipFill>
        <p:spPr bwMode="auto">
          <a:xfrm>
            <a:off x="6323013" y="714375"/>
            <a:ext cx="5729287" cy="5942013"/>
          </a:xfrm>
          <a:prstGeom prst="rect">
            <a:avLst/>
          </a:prstGeom>
          <a:noFill/>
          <a:ln w="9525">
            <a:noFill/>
            <a:miter lim="800000"/>
            <a:headEnd/>
            <a:tailEnd/>
          </a:ln>
        </p:spPr>
      </p:pic>
      <p:sp>
        <p:nvSpPr>
          <p:cNvPr id="7173" name="CasellaDiTesto 5"/>
          <p:cNvSpPr txBox="1">
            <a:spLocks noChangeArrowheads="1"/>
          </p:cNvSpPr>
          <p:nvPr/>
        </p:nvSpPr>
        <p:spPr bwMode="auto">
          <a:xfrm>
            <a:off x="4248150" y="7627938"/>
            <a:ext cx="9255125" cy="719137"/>
          </a:xfrm>
          <a:prstGeom prst="rect">
            <a:avLst/>
          </a:prstGeom>
          <a:noFill/>
          <a:ln w="9525">
            <a:noFill/>
            <a:miter lim="800000"/>
            <a:headEnd/>
            <a:tailEnd/>
          </a:ln>
        </p:spPr>
        <p:txBody>
          <a:bodyPr wrap="none" lIns="163284" tIns="81642" rIns="163284" bIns="81642">
            <a:spAutoFit/>
          </a:bodyPr>
          <a:lstStyle/>
          <a:p>
            <a:r>
              <a:rPr lang="it-IT" sz="3600">
                <a:latin typeface="Calibri" pitchFamily="34" charset="0"/>
              </a:rPr>
              <a:t>Surgical necrosectomy e positioning of drainage</a:t>
            </a:r>
          </a:p>
        </p:txBody>
      </p:sp>
      <p:sp>
        <p:nvSpPr>
          <p:cNvPr id="7" name="Rettangolo arrotondato 8">
            <a:extLst>
              <a:ext uri="{FF2B5EF4-FFF2-40B4-BE49-F238E27FC236}"/>
            </a:extLst>
          </p:cNvPr>
          <p:cNvSpPr/>
          <p:nvPr/>
        </p:nvSpPr>
        <p:spPr>
          <a:xfrm>
            <a:off x="6629400" y="9258300"/>
            <a:ext cx="11125200" cy="68580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it-IT"/>
          </a:p>
        </p:txBody>
      </p:sp>
      <p:pic>
        <p:nvPicPr>
          <p:cNvPr id="7175" name="Immagine 7"/>
          <p:cNvPicPr>
            <a:picLocks noChangeAspect="1"/>
          </p:cNvPicPr>
          <p:nvPr/>
        </p:nvPicPr>
        <p:blipFill>
          <a:blip r:embed="rId5" cstate="print"/>
          <a:srcRect l="3271" t="11012" r="43013" b="29359"/>
          <a:stretch>
            <a:fillRect/>
          </a:stretch>
        </p:blipFill>
        <p:spPr bwMode="auto">
          <a:xfrm>
            <a:off x="484188" y="8859838"/>
            <a:ext cx="5486400" cy="1160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descr="C:\Users\18610\Desktop\FOURNIER\fournier foto\1765390651431.jpg"/>
          <p:cNvPicPr>
            <a:picLocks noChangeAspect="1" noChangeArrowheads="1"/>
          </p:cNvPicPr>
          <p:nvPr/>
        </p:nvPicPr>
        <p:blipFill>
          <a:blip r:embed="rId2" cstate="print"/>
          <a:srcRect/>
          <a:stretch>
            <a:fillRect/>
          </a:stretch>
        </p:blipFill>
        <p:spPr bwMode="auto">
          <a:xfrm>
            <a:off x="935038" y="714375"/>
            <a:ext cx="5751512" cy="7669213"/>
          </a:xfrm>
          <a:prstGeom prst="rect">
            <a:avLst/>
          </a:prstGeom>
          <a:noFill/>
          <a:ln w="9525">
            <a:noFill/>
            <a:miter lim="800000"/>
            <a:headEnd/>
            <a:tailEnd/>
          </a:ln>
        </p:spPr>
      </p:pic>
      <p:pic>
        <p:nvPicPr>
          <p:cNvPr id="8195" name="Picture 5" descr="C:\Users\18610\Desktop\FOURNIER\fournier foto\1765390675777.jpg"/>
          <p:cNvPicPr>
            <a:picLocks noChangeAspect="1" noChangeArrowheads="1"/>
          </p:cNvPicPr>
          <p:nvPr/>
        </p:nvPicPr>
        <p:blipFill>
          <a:blip r:embed="rId3" cstate="print"/>
          <a:srcRect/>
          <a:stretch>
            <a:fillRect/>
          </a:stretch>
        </p:blipFill>
        <p:spPr bwMode="auto">
          <a:xfrm>
            <a:off x="9601200" y="571500"/>
            <a:ext cx="7285038" cy="3968750"/>
          </a:xfrm>
          <a:prstGeom prst="rect">
            <a:avLst/>
          </a:prstGeom>
          <a:noFill/>
          <a:ln w="9525">
            <a:noFill/>
            <a:miter lim="800000"/>
            <a:headEnd/>
            <a:tailEnd/>
          </a:ln>
        </p:spPr>
      </p:pic>
      <p:pic>
        <p:nvPicPr>
          <p:cNvPr id="8196" name="Picture 6" descr="C:\Users\18610\Desktop\FOURNIER\fournier foto\1765390675785.jpg"/>
          <p:cNvPicPr>
            <a:picLocks noChangeAspect="1" noChangeArrowheads="1"/>
          </p:cNvPicPr>
          <p:nvPr/>
        </p:nvPicPr>
        <p:blipFill>
          <a:blip r:embed="rId4" cstate="print"/>
          <a:srcRect/>
          <a:stretch>
            <a:fillRect/>
          </a:stretch>
        </p:blipFill>
        <p:spPr bwMode="auto">
          <a:xfrm>
            <a:off x="9575800" y="4914900"/>
            <a:ext cx="7345363" cy="4130675"/>
          </a:xfrm>
          <a:prstGeom prst="rect">
            <a:avLst/>
          </a:prstGeom>
          <a:noFill/>
          <a:ln w="9525">
            <a:noFill/>
            <a:miter lim="800000"/>
            <a:headEnd/>
            <a:tailEnd/>
          </a:ln>
        </p:spPr>
      </p:pic>
      <p:sp>
        <p:nvSpPr>
          <p:cNvPr id="5" name="Rettangolo arrotondato 8">
            <a:extLst>
              <a:ext uri="{FF2B5EF4-FFF2-40B4-BE49-F238E27FC236}"/>
            </a:extLst>
          </p:cNvPr>
          <p:cNvSpPr/>
          <p:nvPr/>
        </p:nvSpPr>
        <p:spPr>
          <a:xfrm>
            <a:off x="6629400" y="9258300"/>
            <a:ext cx="11125200" cy="68580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it-IT"/>
          </a:p>
        </p:txBody>
      </p:sp>
      <p:pic>
        <p:nvPicPr>
          <p:cNvPr id="8198" name="Immagine 5"/>
          <p:cNvPicPr>
            <a:picLocks noChangeAspect="1"/>
          </p:cNvPicPr>
          <p:nvPr/>
        </p:nvPicPr>
        <p:blipFill>
          <a:blip r:embed="rId5" cstate="print"/>
          <a:srcRect l="3271" t="11012" r="43013" b="29359"/>
          <a:stretch>
            <a:fillRect/>
          </a:stretch>
        </p:blipFill>
        <p:spPr bwMode="auto">
          <a:xfrm>
            <a:off x="484188" y="8859838"/>
            <a:ext cx="5486400" cy="1160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7" descr="C:\Users\18610\Desktop\FOURNIER\fournier foto\1765390619997.jpg"/>
          <p:cNvPicPr>
            <a:picLocks noChangeAspect="1" noChangeArrowheads="1"/>
          </p:cNvPicPr>
          <p:nvPr/>
        </p:nvPicPr>
        <p:blipFill>
          <a:blip r:embed="rId2" cstate="print"/>
          <a:srcRect/>
          <a:stretch>
            <a:fillRect/>
          </a:stretch>
        </p:blipFill>
        <p:spPr bwMode="auto">
          <a:xfrm>
            <a:off x="685800" y="2628900"/>
            <a:ext cx="3887788" cy="3887788"/>
          </a:xfrm>
          <a:prstGeom prst="rect">
            <a:avLst/>
          </a:prstGeom>
          <a:noFill/>
          <a:ln w="9525">
            <a:noFill/>
            <a:miter lim="800000"/>
            <a:headEnd/>
            <a:tailEnd/>
          </a:ln>
        </p:spPr>
      </p:pic>
      <p:sp>
        <p:nvSpPr>
          <p:cNvPr id="9219" name="CasellaDiTesto 2"/>
          <p:cNvSpPr txBox="1">
            <a:spLocks noChangeArrowheads="1"/>
          </p:cNvSpPr>
          <p:nvPr/>
        </p:nvSpPr>
        <p:spPr bwMode="auto">
          <a:xfrm>
            <a:off x="5830888" y="282575"/>
            <a:ext cx="6534150" cy="827088"/>
          </a:xfrm>
          <a:prstGeom prst="rect">
            <a:avLst/>
          </a:prstGeom>
          <a:noFill/>
          <a:ln w="9525">
            <a:noFill/>
            <a:miter lim="800000"/>
            <a:headEnd/>
            <a:tailEnd/>
          </a:ln>
        </p:spPr>
        <p:txBody>
          <a:bodyPr wrap="none" lIns="163284" tIns="81642" rIns="163284" bIns="81642">
            <a:spAutoFit/>
          </a:bodyPr>
          <a:lstStyle/>
          <a:p>
            <a:r>
              <a:rPr lang="it-IT" sz="4300" b="1">
                <a:solidFill>
                  <a:srgbClr val="FF0000"/>
                </a:solidFill>
                <a:latin typeface="Calibri" pitchFamily="34" charset="0"/>
              </a:rPr>
              <a:t>Reintervention after 5 days</a:t>
            </a:r>
          </a:p>
        </p:txBody>
      </p:sp>
      <p:pic>
        <p:nvPicPr>
          <p:cNvPr id="9220" name="Picture 2" descr="C:\Users\18610\Desktop\FOURNIER\fournier foto\1765390620023.jpg"/>
          <p:cNvPicPr>
            <a:picLocks noChangeAspect="1" noChangeArrowheads="1"/>
          </p:cNvPicPr>
          <p:nvPr/>
        </p:nvPicPr>
        <p:blipFill>
          <a:blip r:embed="rId3" cstate="print"/>
          <a:srcRect/>
          <a:stretch>
            <a:fillRect/>
          </a:stretch>
        </p:blipFill>
        <p:spPr bwMode="auto">
          <a:xfrm>
            <a:off x="12115800" y="2628900"/>
            <a:ext cx="5718175" cy="3886200"/>
          </a:xfrm>
          <a:prstGeom prst="rect">
            <a:avLst/>
          </a:prstGeom>
          <a:noFill/>
          <a:ln w="9525">
            <a:noFill/>
            <a:miter lim="800000"/>
            <a:headEnd/>
            <a:tailEnd/>
          </a:ln>
        </p:spPr>
      </p:pic>
      <p:pic>
        <p:nvPicPr>
          <p:cNvPr id="9221" name="Picture 9" descr="C:\Users\18610\Desktop\FOURNIER\fournier foto\1765390620013.jpg"/>
          <p:cNvPicPr>
            <a:picLocks noChangeAspect="1" noChangeArrowheads="1"/>
          </p:cNvPicPr>
          <p:nvPr/>
        </p:nvPicPr>
        <p:blipFill>
          <a:blip r:embed="rId4" cstate="print"/>
          <a:srcRect/>
          <a:stretch>
            <a:fillRect/>
          </a:stretch>
        </p:blipFill>
        <p:spPr bwMode="auto">
          <a:xfrm>
            <a:off x="5257800" y="2628900"/>
            <a:ext cx="6553200" cy="3886200"/>
          </a:xfrm>
          <a:prstGeom prst="rect">
            <a:avLst/>
          </a:prstGeom>
          <a:noFill/>
          <a:ln w="9525">
            <a:noFill/>
            <a:miter lim="800000"/>
            <a:headEnd/>
            <a:tailEnd/>
          </a:ln>
        </p:spPr>
      </p:pic>
      <p:sp>
        <p:nvSpPr>
          <p:cNvPr id="8" name="Rettangolo arrotondato 8">
            <a:extLst>
              <a:ext uri="{FF2B5EF4-FFF2-40B4-BE49-F238E27FC236}"/>
            </a:extLst>
          </p:cNvPr>
          <p:cNvSpPr/>
          <p:nvPr/>
        </p:nvSpPr>
        <p:spPr>
          <a:xfrm>
            <a:off x="6629400" y="9258300"/>
            <a:ext cx="11125200" cy="68580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it-IT"/>
          </a:p>
        </p:txBody>
      </p:sp>
      <p:pic>
        <p:nvPicPr>
          <p:cNvPr id="9223" name="Immagine 8"/>
          <p:cNvPicPr>
            <a:picLocks noChangeAspect="1"/>
          </p:cNvPicPr>
          <p:nvPr/>
        </p:nvPicPr>
        <p:blipFill>
          <a:blip r:embed="rId5" cstate="print"/>
          <a:srcRect l="3271" t="11012" r="43013" b="29359"/>
          <a:stretch>
            <a:fillRect/>
          </a:stretch>
        </p:blipFill>
        <p:spPr bwMode="auto">
          <a:xfrm>
            <a:off x="484188" y="8859838"/>
            <a:ext cx="5486400" cy="1160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18610\Desktop\FOURNIER\fournier foto\1765390620035.jpg"/>
          <p:cNvPicPr>
            <a:picLocks noChangeAspect="1" noChangeArrowheads="1"/>
          </p:cNvPicPr>
          <p:nvPr/>
        </p:nvPicPr>
        <p:blipFill>
          <a:blip r:embed="rId2" cstate="print"/>
          <a:srcRect/>
          <a:stretch>
            <a:fillRect/>
          </a:stretch>
        </p:blipFill>
        <p:spPr bwMode="auto">
          <a:xfrm>
            <a:off x="3095625" y="2011363"/>
            <a:ext cx="12801600" cy="4319587"/>
          </a:xfrm>
          <a:prstGeom prst="rect">
            <a:avLst/>
          </a:prstGeom>
          <a:noFill/>
          <a:ln w="9525">
            <a:noFill/>
            <a:miter lim="800000"/>
            <a:headEnd/>
            <a:tailEnd/>
          </a:ln>
        </p:spPr>
      </p:pic>
      <p:sp>
        <p:nvSpPr>
          <p:cNvPr id="10243" name="CasellaDiTesto 2"/>
          <p:cNvSpPr txBox="1">
            <a:spLocks noChangeArrowheads="1"/>
          </p:cNvSpPr>
          <p:nvPr/>
        </p:nvSpPr>
        <p:spPr bwMode="auto">
          <a:xfrm>
            <a:off x="6119813" y="606425"/>
            <a:ext cx="5103812" cy="935038"/>
          </a:xfrm>
          <a:prstGeom prst="rect">
            <a:avLst/>
          </a:prstGeom>
          <a:noFill/>
          <a:ln w="9525">
            <a:noFill/>
            <a:miter lim="800000"/>
            <a:headEnd/>
            <a:tailEnd/>
          </a:ln>
        </p:spPr>
        <p:txBody>
          <a:bodyPr wrap="none" lIns="163284" tIns="81642" rIns="163284" bIns="81642">
            <a:spAutoFit/>
          </a:bodyPr>
          <a:lstStyle/>
          <a:p>
            <a:r>
              <a:rPr lang="it-IT" sz="5000" b="1">
                <a:solidFill>
                  <a:srgbClr val="FF0000"/>
                </a:solidFill>
                <a:latin typeface="Calibri" pitchFamily="34" charset="0"/>
              </a:rPr>
              <a:t>After VAC therapy</a:t>
            </a:r>
          </a:p>
        </p:txBody>
      </p:sp>
      <p:sp>
        <p:nvSpPr>
          <p:cNvPr id="10244" name="Rectangle 1"/>
          <p:cNvSpPr>
            <a:spLocks noChangeArrowheads="1"/>
          </p:cNvSpPr>
          <p:nvPr/>
        </p:nvSpPr>
        <p:spPr bwMode="auto">
          <a:xfrm>
            <a:off x="509588" y="7005638"/>
            <a:ext cx="16635412" cy="1703387"/>
          </a:xfrm>
          <a:prstGeom prst="rect">
            <a:avLst/>
          </a:prstGeom>
          <a:noFill/>
          <a:ln w="9525">
            <a:noFill/>
            <a:miter lim="800000"/>
            <a:headEnd/>
            <a:tailEnd/>
          </a:ln>
        </p:spPr>
        <p:txBody>
          <a:bodyPr lIns="163284" tIns="81642" rIns="163284" bIns="81642" anchor="ctr">
            <a:spAutoFit/>
          </a:bodyPr>
          <a:lstStyle/>
          <a:p>
            <a:pPr algn="just" defTabSz="1631950"/>
            <a:r>
              <a:rPr lang="it-IT" sz="2500">
                <a:solidFill>
                  <a:srgbClr val="1B1B1B"/>
                </a:solidFill>
                <a:cs typeface="Calibri" pitchFamily="34" charset="0"/>
              </a:rPr>
              <a:t>Each day she was medicated with improvement in healing of the wound . Many tc scan were performed to confirm the improvement of the healing of the  perineal situation. After 45 days all the blood examination were normal but the patient as not able to stand up also with the help of  physiotherapy and the patient was discharged from general  surgery after consult with Internal Medicine also if  further investigation had been proposed . </a:t>
            </a:r>
            <a:endParaRPr lang="it-IT" sz="3200"/>
          </a:p>
        </p:txBody>
      </p:sp>
      <p:sp>
        <p:nvSpPr>
          <p:cNvPr id="5" name="Rettangolo arrotondato 8">
            <a:extLst>
              <a:ext uri="{FF2B5EF4-FFF2-40B4-BE49-F238E27FC236}"/>
            </a:extLst>
          </p:cNvPr>
          <p:cNvSpPr/>
          <p:nvPr/>
        </p:nvSpPr>
        <p:spPr>
          <a:xfrm>
            <a:off x="6629400" y="9258300"/>
            <a:ext cx="11125200" cy="68580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it-IT"/>
          </a:p>
        </p:txBody>
      </p:sp>
      <p:pic>
        <p:nvPicPr>
          <p:cNvPr id="10246" name="Immagine 5"/>
          <p:cNvPicPr>
            <a:picLocks noChangeAspect="1"/>
          </p:cNvPicPr>
          <p:nvPr/>
        </p:nvPicPr>
        <p:blipFill>
          <a:blip r:embed="rId3" cstate="print"/>
          <a:srcRect l="3271" t="11012" r="43013" b="29359"/>
          <a:stretch>
            <a:fillRect/>
          </a:stretch>
        </p:blipFill>
        <p:spPr bwMode="auto">
          <a:xfrm>
            <a:off x="484188" y="8859838"/>
            <a:ext cx="5486400" cy="1160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ttangolo 1"/>
          <p:cNvSpPr>
            <a:spLocks noChangeArrowheads="1"/>
          </p:cNvSpPr>
          <p:nvPr/>
        </p:nvSpPr>
        <p:spPr bwMode="auto">
          <a:xfrm>
            <a:off x="381000" y="1485900"/>
            <a:ext cx="17570450" cy="3397250"/>
          </a:xfrm>
          <a:prstGeom prst="rect">
            <a:avLst/>
          </a:prstGeom>
          <a:noFill/>
          <a:ln w="9525">
            <a:noFill/>
            <a:miter lim="800000"/>
            <a:headEnd/>
            <a:tailEnd/>
          </a:ln>
        </p:spPr>
        <p:txBody>
          <a:bodyPr lIns="163284" tIns="81642" rIns="163284" bIns="81642">
            <a:spAutoFit/>
          </a:bodyPr>
          <a:lstStyle/>
          <a:p>
            <a:r>
              <a:rPr lang="it-IT" sz="2100">
                <a:cs typeface="Calibri" pitchFamily="34" charset="0"/>
              </a:rPr>
              <a:t>It is a rare clinica feature, especially in women; the reported incidence is 1.6/100,000 of the male population with male cases outnumbering female cases at a ratio of 10:1 and the highest incidence is persons aged 50 to 70 years.</a:t>
            </a:r>
          </a:p>
          <a:p>
            <a:endParaRPr lang="it-IT" sz="2100">
              <a:cs typeface="Calibri" pitchFamily="34" charset="0"/>
            </a:endParaRPr>
          </a:p>
          <a:p>
            <a:r>
              <a:rPr lang="it-IT" sz="2100">
                <a:cs typeface="Calibri" pitchFamily="34" charset="0"/>
              </a:rPr>
              <a:t>Risk factors include diabetes mellitus, alcohol abuse, hypertension, renal and hepatic failure, obesity, smoking, immunodeficiency diseases, and preexisting injury.Patients usually have a BMI &gt; 30 or higher . </a:t>
            </a:r>
          </a:p>
          <a:p>
            <a:endParaRPr lang="it-IT" sz="2100">
              <a:cs typeface="Calibri" pitchFamily="34" charset="0"/>
            </a:endParaRPr>
          </a:p>
          <a:p>
            <a:r>
              <a:rPr lang="it-IT" sz="2100">
                <a:cs typeface="Calibri" pitchFamily="34" charset="0"/>
              </a:rPr>
              <a:t>Each 10 people affected of  FA , six of them die and for this early diagnosis is mandatory for contrast the deterioration of the general state of the patient. Science-based evidence and empirical statistics reveal a mortality rate of 24% to 34% on average among affected patients . Obesity is a highly predisposing factor leading to necrotizing fasciitis</a:t>
            </a:r>
          </a:p>
          <a:p>
            <a:endParaRPr lang="it-IT" sz="2100">
              <a:cs typeface="Calibri" pitchFamily="34" charset="0"/>
            </a:endParaRPr>
          </a:p>
        </p:txBody>
      </p:sp>
      <p:sp>
        <p:nvSpPr>
          <p:cNvPr id="3" name="Rettangolo arrotondato 8">
            <a:extLst>
              <a:ext uri="{FF2B5EF4-FFF2-40B4-BE49-F238E27FC236}"/>
            </a:extLst>
          </p:cNvPr>
          <p:cNvSpPr/>
          <p:nvPr/>
        </p:nvSpPr>
        <p:spPr>
          <a:xfrm>
            <a:off x="6629400" y="9258300"/>
            <a:ext cx="11125200" cy="68580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it-IT"/>
          </a:p>
        </p:txBody>
      </p:sp>
      <p:pic>
        <p:nvPicPr>
          <p:cNvPr id="11268" name="Immagine 3"/>
          <p:cNvPicPr>
            <a:picLocks noChangeAspect="1"/>
          </p:cNvPicPr>
          <p:nvPr/>
        </p:nvPicPr>
        <p:blipFill>
          <a:blip r:embed="rId2" cstate="print"/>
          <a:srcRect l="3271" t="11012" r="43013" b="29359"/>
          <a:stretch>
            <a:fillRect/>
          </a:stretch>
        </p:blipFill>
        <p:spPr bwMode="auto">
          <a:xfrm>
            <a:off x="484188" y="8859838"/>
            <a:ext cx="5486400" cy="1160462"/>
          </a:xfrm>
          <a:prstGeom prst="rect">
            <a:avLst/>
          </a:prstGeom>
          <a:noFill/>
          <a:ln w="9525">
            <a:noFill/>
            <a:miter lim="800000"/>
            <a:headEnd/>
            <a:tailEnd/>
          </a:ln>
        </p:spPr>
      </p:pic>
      <p:sp>
        <p:nvSpPr>
          <p:cNvPr id="11269" name="CasellaDiTesto 4"/>
          <p:cNvSpPr txBox="1">
            <a:spLocks noChangeArrowheads="1"/>
          </p:cNvSpPr>
          <p:nvPr/>
        </p:nvSpPr>
        <p:spPr bwMode="auto">
          <a:xfrm>
            <a:off x="7315200" y="495300"/>
            <a:ext cx="2419350" cy="708025"/>
          </a:xfrm>
          <a:prstGeom prst="rect">
            <a:avLst/>
          </a:prstGeom>
          <a:noFill/>
          <a:ln w="9525">
            <a:noFill/>
            <a:miter lim="800000"/>
            <a:headEnd/>
            <a:tailEnd/>
          </a:ln>
        </p:spPr>
        <p:txBody>
          <a:bodyPr wrap="none">
            <a:spAutoFit/>
          </a:bodyPr>
          <a:lstStyle/>
          <a:p>
            <a:r>
              <a:rPr lang="it-IT" sz="4000" b="1">
                <a:solidFill>
                  <a:srgbClr val="FF0000"/>
                </a:solidFill>
                <a:latin typeface="Calibri" pitchFamily="34" charset="0"/>
              </a:rPr>
              <a:t>Discussion</a:t>
            </a:r>
          </a:p>
        </p:txBody>
      </p:sp>
      <p:pic>
        <p:nvPicPr>
          <p:cNvPr id="11270" name="Picture 2"/>
          <p:cNvPicPr>
            <a:picLocks noChangeAspect="1" noChangeArrowheads="1"/>
          </p:cNvPicPr>
          <p:nvPr/>
        </p:nvPicPr>
        <p:blipFill>
          <a:blip r:embed="rId3" cstate="print"/>
          <a:srcRect/>
          <a:stretch>
            <a:fillRect/>
          </a:stretch>
        </p:blipFill>
        <p:spPr bwMode="auto">
          <a:xfrm>
            <a:off x="685800" y="4762500"/>
            <a:ext cx="5486400" cy="3773488"/>
          </a:xfrm>
          <a:prstGeom prst="rect">
            <a:avLst/>
          </a:prstGeom>
          <a:noFill/>
          <a:ln w="9525">
            <a:noFill/>
            <a:miter lim="800000"/>
            <a:headEnd/>
            <a:tailEnd/>
          </a:ln>
        </p:spPr>
      </p:pic>
      <p:pic>
        <p:nvPicPr>
          <p:cNvPr id="11271" name="Picture 3"/>
          <p:cNvPicPr>
            <a:picLocks noChangeAspect="1" noChangeArrowheads="1"/>
          </p:cNvPicPr>
          <p:nvPr/>
        </p:nvPicPr>
        <p:blipFill>
          <a:blip r:embed="rId4" cstate="print"/>
          <a:srcRect/>
          <a:stretch>
            <a:fillRect/>
          </a:stretch>
        </p:blipFill>
        <p:spPr bwMode="auto">
          <a:xfrm>
            <a:off x="11353800" y="5219700"/>
            <a:ext cx="3476625" cy="2933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ttangolo 1"/>
          <p:cNvSpPr>
            <a:spLocks noChangeArrowheads="1"/>
          </p:cNvSpPr>
          <p:nvPr/>
        </p:nvSpPr>
        <p:spPr bwMode="auto">
          <a:xfrm>
            <a:off x="503238" y="442913"/>
            <a:ext cx="17570450" cy="4365625"/>
          </a:xfrm>
          <a:prstGeom prst="rect">
            <a:avLst/>
          </a:prstGeom>
          <a:noFill/>
          <a:ln w="9525">
            <a:noFill/>
            <a:miter lim="800000"/>
            <a:headEnd/>
            <a:tailEnd/>
          </a:ln>
        </p:spPr>
        <p:txBody>
          <a:bodyPr lIns="163284" tIns="81642" rIns="163284" bIns="81642">
            <a:spAutoFit/>
          </a:bodyPr>
          <a:lstStyle/>
          <a:p>
            <a:endParaRPr lang="it-IT" sz="2100">
              <a:cs typeface="Calibri" pitchFamily="34" charset="0"/>
            </a:endParaRPr>
          </a:p>
          <a:p>
            <a:r>
              <a:rPr lang="it-IT" sz="2100">
                <a:cs typeface="Calibri" pitchFamily="34" charset="0"/>
              </a:rPr>
              <a:t>Diabetic patients have an increased incidence of Fournier’s gangrene due to their immunosuppressive state, poor wound healing, defective phagocytosis, and existing small vessel disease . According to Lira et al., diabetic patients with Fournier’s gangrene are found to have a higher mortality rate than non-diabetic patients at 71.9% versus 44.6%</a:t>
            </a:r>
          </a:p>
          <a:p>
            <a:endParaRPr lang="it-IT" sz="2100">
              <a:cs typeface="Calibri" pitchFamily="34" charset="0"/>
            </a:endParaRPr>
          </a:p>
          <a:p>
            <a:r>
              <a:rPr lang="it-IT" sz="2100" i="1">
                <a:cs typeface="Calibri" pitchFamily="34" charset="0"/>
              </a:rPr>
              <a:t>The infection is polymicrobial in more than 80% of the cases.</a:t>
            </a:r>
            <a:r>
              <a:rPr lang="it-IT" sz="2100">
                <a:cs typeface="Calibri" pitchFamily="34" charset="0"/>
              </a:rPr>
              <a:t>Multiple bacteria (aerobic and anaerobic) act in synergy and disseminate in the region, leading to tissue necrosis (Tang et al., 2015; The most commonly isolated micro organisms are those normally found in the perineum and genital organs, including Escherichia coli, Klebsiella pneumonia, Bacteroides fragilis, and Staphylococcus aureus Some fungal infections have also been reported</a:t>
            </a:r>
            <a:endParaRPr lang="it-IT" sz="2100">
              <a:solidFill>
                <a:srgbClr val="222222"/>
              </a:solidFill>
              <a:cs typeface="Calibri" pitchFamily="34" charset="0"/>
            </a:endParaRPr>
          </a:p>
          <a:p>
            <a:endParaRPr lang="it-IT" sz="2100">
              <a:solidFill>
                <a:srgbClr val="222222"/>
              </a:solidFill>
              <a:cs typeface="Calibri" pitchFamily="34" charset="0"/>
            </a:endParaRPr>
          </a:p>
          <a:p>
            <a:r>
              <a:rPr lang="it-IT" sz="2100">
                <a:solidFill>
                  <a:srgbClr val="222222"/>
                </a:solidFill>
                <a:cs typeface="Calibri" pitchFamily="34" charset="0"/>
              </a:rPr>
              <a:t> </a:t>
            </a:r>
            <a:r>
              <a:rPr lang="it-IT" sz="2100">
                <a:cs typeface="Times New Roman" pitchFamily="18" charset="0"/>
              </a:rPr>
              <a:t>Sepsis initiates the cytokine cascade leading to the damage of the endothelium, which   activates   thromboplastin, and coagulation cascade with inhibition of fibrinolysis and the formation of disseminated microthrombosis of vessels of teh  the fascia. In addition, damage to the endothelium leads to extravasation of the liquid part of the blood, swelling of tissues, leukocyte infiltration, all leading to the ischemic necrosis of the fascia</a:t>
            </a:r>
            <a:endParaRPr lang="it-IT" sz="2100">
              <a:latin typeface="Calibri" pitchFamily="34" charset="0"/>
            </a:endParaRPr>
          </a:p>
        </p:txBody>
      </p:sp>
      <p:sp>
        <p:nvSpPr>
          <p:cNvPr id="3" name="Rettangolo arrotondato 8">
            <a:extLst>
              <a:ext uri="{FF2B5EF4-FFF2-40B4-BE49-F238E27FC236}"/>
            </a:extLst>
          </p:cNvPr>
          <p:cNvSpPr/>
          <p:nvPr/>
        </p:nvSpPr>
        <p:spPr>
          <a:xfrm>
            <a:off x="6629400" y="9258300"/>
            <a:ext cx="11125200" cy="68580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it-IT"/>
          </a:p>
        </p:txBody>
      </p:sp>
      <p:pic>
        <p:nvPicPr>
          <p:cNvPr id="12292" name="Immagine 3"/>
          <p:cNvPicPr>
            <a:picLocks noChangeAspect="1"/>
          </p:cNvPicPr>
          <p:nvPr/>
        </p:nvPicPr>
        <p:blipFill>
          <a:blip r:embed="rId2" cstate="print"/>
          <a:srcRect l="3271" t="11012" r="43013" b="29359"/>
          <a:stretch>
            <a:fillRect/>
          </a:stretch>
        </p:blipFill>
        <p:spPr bwMode="auto">
          <a:xfrm>
            <a:off x="484188" y="8859838"/>
            <a:ext cx="5486400" cy="1160462"/>
          </a:xfrm>
          <a:prstGeom prst="rect">
            <a:avLst/>
          </a:prstGeom>
          <a:noFill/>
          <a:ln w="9525">
            <a:noFill/>
            <a:miter lim="800000"/>
            <a:headEnd/>
            <a:tailEnd/>
          </a:ln>
        </p:spPr>
      </p:pic>
      <p:pic>
        <p:nvPicPr>
          <p:cNvPr id="12293" name="Picture 2"/>
          <p:cNvPicPr>
            <a:picLocks noChangeAspect="1" noChangeArrowheads="1"/>
          </p:cNvPicPr>
          <p:nvPr/>
        </p:nvPicPr>
        <p:blipFill>
          <a:blip r:embed="rId3" cstate="print"/>
          <a:srcRect/>
          <a:stretch>
            <a:fillRect/>
          </a:stretch>
        </p:blipFill>
        <p:spPr bwMode="auto">
          <a:xfrm>
            <a:off x="1676400" y="4991100"/>
            <a:ext cx="5629275" cy="3816350"/>
          </a:xfrm>
          <a:prstGeom prst="rect">
            <a:avLst/>
          </a:prstGeom>
          <a:noFill/>
          <a:ln w="9525">
            <a:noFill/>
            <a:miter lim="800000"/>
            <a:headEnd/>
            <a:tailEnd/>
          </a:ln>
        </p:spPr>
      </p:pic>
      <p:pic>
        <p:nvPicPr>
          <p:cNvPr id="12294" name="Picture 3"/>
          <p:cNvPicPr>
            <a:picLocks noChangeAspect="1" noChangeArrowheads="1"/>
          </p:cNvPicPr>
          <p:nvPr/>
        </p:nvPicPr>
        <p:blipFill>
          <a:blip r:embed="rId4" cstate="print"/>
          <a:srcRect/>
          <a:stretch>
            <a:fillRect/>
          </a:stretch>
        </p:blipFill>
        <p:spPr bwMode="auto">
          <a:xfrm>
            <a:off x="9982200" y="5219700"/>
            <a:ext cx="6686550" cy="3467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p:cNvSpPr>
            <a:spLocks noChangeArrowheads="1"/>
          </p:cNvSpPr>
          <p:nvPr/>
        </p:nvSpPr>
        <p:spPr bwMode="auto">
          <a:xfrm>
            <a:off x="790575" y="492125"/>
            <a:ext cx="8048625" cy="7859713"/>
          </a:xfrm>
          <a:prstGeom prst="rect">
            <a:avLst/>
          </a:prstGeom>
          <a:solidFill>
            <a:srgbClr val="FFFFFF"/>
          </a:solidFill>
          <a:ln w="9525">
            <a:noFill/>
            <a:miter lim="800000"/>
            <a:headEnd/>
            <a:tailEnd/>
          </a:ln>
        </p:spPr>
        <p:txBody>
          <a:bodyPr lIns="163284" tIns="81642" rIns="163284" bIns="81642" anchor="ctr">
            <a:spAutoFit/>
          </a:bodyPr>
          <a:lstStyle/>
          <a:p>
            <a:pPr algn="just" defTabSz="1631950" eaLnBrk="0" hangingPunct="0"/>
            <a:r>
              <a:rPr lang="it-IT" sz="2500">
                <a:cs typeface="Calibri" pitchFamily="34" charset="0"/>
              </a:rPr>
              <a:t>Fournier treatment depends on different factors and consists of emergent surgical resection of devitalized tissues, parenteral   antibiotic coverage, intense clinical hemodynamic support, and resuscitation with fluids</a:t>
            </a:r>
          </a:p>
          <a:p>
            <a:pPr algn="just" defTabSz="1631950" eaLnBrk="0" hangingPunct="0"/>
            <a:endParaRPr lang="it-IT" sz="2500">
              <a:cs typeface="Calibri" pitchFamily="34" charset="0"/>
            </a:endParaRPr>
          </a:p>
          <a:p>
            <a:pPr algn="just" defTabSz="1631950" eaLnBrk="0" hangingPunct="0"/>
            <a:r>
              <a:rPr lang="it-IT" sz="2500">
                <a:cs typeface="Calibri" pitchFamily="34" charset="0"/>
              </a:rPr>
              <a:t>Comorbidities play an important role in determining the survival of FG patients. Tenório et al. indicated that diabetes, but not hypertension, was significantly associated with non-survivors when compared to survivors  </a:t>
            </a:r>
            <a:endParaRPr lang="it-IT" sz="2500">
              <a:solidFill>
                <a:srgbClr val="2E2E2E"/>
              </a:solidFill>
              <a:cs typeface="Calibri" pitchFamily="34" charset="0"/>
            </a:endParaRPr>
          </a:p>
          <a:p>
            <a:pPr algn="just" defTabSz="1631950" eaLnBrk="0" hangingPunct="0"/>
            <a:endParaRPr lang="it-IT" sz="2500">
              <a:solidFill>
                <a:srgbClr val="2E2E2E"/>
              </a:solidFill>
              <a:cs typeface="Calibri" pitchFamily="34" charset="0"/>
            </a:endParaRPr>
          </a:p>
          <a:p>
            <a:pPr algn="just" defTabSz="1631950" eaLnBrk="0" hangingPunct="0"/>
            <a:r>
              <a:rPr lang="it-IT" sz="2500">
                <a:cs typeface="Calibri" pitchFamily="34" charset="0"/>
              </a:rPr>
              <a:t>Lin et al 39 developed the simplified Fournier Gangrene Severity Index (sFGSI), a three variable scoring system that can predict mortality and categorize patients as high-risk or low-risk. In sFGSI high-risk patients, timing of intervention dramatically decreased mortality from 68.8% in those with late intervention to 23.8% in those with early intervention. </a:t>
            </a:r>
          </a:p>
          <a:p>
            <a:pPr algn="just" defTabSz="1631950" eaLnBrk="0" hangingPunct="0"/>
            <a:endParaRPr lang="it-IT" sz="2500">
              <a:cs typeface="Calibri" pitchFamily="34" charset="0"/>
            </a:endParaRPr>
          </a:p>
        </p:txBody>
      </p:sp>
      <p:sp>
        <p:nvSpPr>
          <p:cNvPr id="3" name="Rettangolo arrotondato 8">
            <a:extLst>
              <a:ext uri="{FF2B5EF4-FFF2-40B4-BE49-F238E27FC236}"/>
            </a:extLst>
          </p:cNvPr>
          <p:cNvSpPr/>
          <p:nvPr/>
        </p:nvSpPr>
        <p:spPr>
          <a:xfrm>
            <a:off x="6629400" y="9258300"/>
            <a:ext cx="11125200" cy="68580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it-IT"/>
          </a:p>
        </p:txBody>
      </p:sp>
      <p:pic>
        <p:nvPicPr>
          <p:cNvPr id="13316" name="Immagine 3"/>
          <p:cNvPicPr>
            <a:picLocks noChangeAspect="1"/>
          </p:cNvPicPr>
          <p:nvPr/>
        </p:nvPicPr>
        <p:blipFill>
          <a:blip r:embed="rId2" cstate="print"/>
          <a:srcRect l="3271" t="11012" r="43013" b="29359"/>
          <a:stretch>
            <a:fillRect/>
          </a:stretch>
        </p:blipFill>
        <p:spPr bwMode="auto">
          <a:xfrm>
            <a:off x="484188" y="8859838"/>
            <a:ext cx="5486400" cy="1160462"/>
          </a:xfrm>
          <a:prstGeom prst="rect">
            <a:avLst/>
          </a:prstGeom>
          <a:noFill/>
          <a:ln w="9525">
            <a:noFill/>
            <a:miter lim="800000"/>
            <a:headEnd/>
            <a:tailEnd/>
          </a:ln>
        </p:spPr>
      </p:pic>
      <p:pic>
        <p:nvPicPr>
          <p:cNvPr id="13317" name="Picture 2"/>
          <p:cNvPicPr>
            <a:picLocks noChangeAspect="1" noChangeArrowheads="1"/>
          </p:cNvPicPr>
          <p:nvPr/>
        </p:nvPicPr>
        <p:blipFill>
          <a:blip r:embed="rId3" cstate="print"/>
          <a:srcRect/>
          <a:stretch>
            <a:fillRect/>
          </a:stretch>
        </p:blipFill>
        <p:spPr bwMode="auto">
          <a:xfrm>
            <a:off x="9982200" y="1257300"/>
            <a:ext cx="7388225" cy="4200525"/>
          </a:xfrm>
          <a:prstGeom prst="rect">
            <a:avLst/>
          </a:prstGeom>
          <a:noFill/>
          <a:ln w="9525">
            <a:noFill/>
            <a:miter lim="800000"/>
            <a:headEnd/>
            <a:tailEnd/>
          </a:ln>
        </p:spPr>
      </p:pic>
      <p:pic>
        <p:nvPicPr>
          <p:cNvPr id="13318" name="Picture 3"/>
          <p:cNvPicPr>
            <a:picLocks noChangeAspect="1" noChangeArrowheads="1"/>
          </p:cNvPicPr>
          <p:nvPr/>
        </p:nvPicPr>
        <p:blipFill>
          <a:blip r:embed="rId4" cstate="print"/>
          <a:srcRect/>
          <a:stretch>
            <a:fillRect/>
          </a:stretch>
        </p:blipFill>
        <p:spPr bwMode="auto">
          <a:xfrm>
            <a:off x="11963400" y="5981700"/>
            <a:ext cx="3038475" cy="2365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
          <p:cNvSpPr>
            <a:spLocks noChangeArrowheads="1"/>
          </p:cNvSpPr>
          <p:nvPr/>
        </p:nvSpPr>
        <p:spPr bwMode="auto">
          <a:xfrm>
            <a:off x="228600" y="571500"/>
            <a:ext cx="10210800" cy="7551738"/>
          </a:xfrm>
          <a:prstGeom prst="rect">
            <a:avLst/>
          </a:prstGeom>
          <a:solidFill>
            <a:srgbClr val="FFFFFF"/>
          </a:solidFill>
          <a:ln w="9525">
            <a:noFill/>
            <a:miter lim="800000"/>
            <a:headEnd/>
            <a:tailEnd/>
          </a:ln>
        </p:spPr>
        <p:txBody>
          <a:bodyPr lIns="163284" tIns="81642" rIns="163284" bIns="81642" anchor="ctr">
            <a:spAutoFit/>
          </a:bodyPr>
          <a:lstStyle/>
          <a:p>
            <a:pPr algn="just" defTabSz="1631950" eaLnBrk="0" hangingPunct="0"/>
            <a:endParaRPr lang="it-IT" sz="2400">
              <a:cs typeface="Calibri" pitchFamily="34" charset="0"/>
            </a:endParaRPr>
          </a:p>
          <a:p>
            <a:pPr algn="just" defTabSz="1631950" eaLnBrk="0" hangingPunct="0"/>
            <a:r>
              <a:rPr lang="it-IT" sz="2400" b="1">
                <a:cs typeface="Calibri" pitchFamily="34" charset="0"/>
              </a:rPr>
              <a:t>Negative pressure wound therapy and wound VAC therapy</a:t>
            </a:r>
            <a:r>
              <a:rPr lang="it-IT" sz="2400">
                <a:cs typeface="Calibri" pitchFamily="34" charset="0"/>
              </a:rPr>
              <a:t> are often used for treatment after surgical debridement to obtain clening and wounding also if the position of the perineum is not confortable for the positioning of the device. Wound VAC therapy helps increase blood supply leading to increased migration of inflammatory cells to the wound region, promoting healing and extended debridement.</a:t>
            </a:r>
          </a:p>
          <a:p>
            <a:pPr algn="just" defTabSz="1631950" eaLnBrk="0" hangingPunct="0"/>
            <a:r>
              <a:rPr lang="it-IT" sz="2400">
                <a:cs typeface="Calibri" pitchFamily="34" charset="0"/>
              </a:rPr>
              <a:t>Multiple surgical procedures may be necessary to prevent recurrence of Fournier’s gangrene and often reconstructive surgery may be necessary.The main cause of death is sepsis, followed by organ failure due different species of aerobic and anaerobic bacteria. </a:t>
            </a:r>
          </a:p>
          <a:p>
            <a:pPr algn="just" defTabSz="1631950" eaLnBrk="0" hangingPunct="0"/>
            <a:endParaRPr lang="it-IT" sz="2400">
              <a:cs typeface="Calibri" pitchFamily="34" charset="0"/>
            </a:endParaRPr>
          </a:p>
          <a:p>
            <a:pPr algn="just" defTabSz="1631950" eaLnBrk="0" hangingPunct="0"/>
            <a:r>
              <a:rPr lang="it-IT" sz="2400">
                <a:cs typeface="Calibri" pitchFamily="34" charset="0"/>
              </a:rPr>
              <a:t>Plasma exchange has been proposed as therapy by decreasing circulating inflammatory mediators in the blood.  Comorbidities can be used as a determinant prognostic tool to predict FG mortality</a:t>
            </a:r>
          </a:p>
          <a:p>
            <a:pPr algn="just" defTabSz="1631950" eaLnBrk="0" hangingPunct="0"/>
            <a:endParaRPr lang="it-IT" sz="2400">
              <a:cs typeface="Calibri" pitchFamily="34" charset="0"/>
            </a:endParaRPr>
          </a:p>
          <a:p>
            <a:pPr algn="just" defTabSz="1631950" eaLnBrk="0" hangingPunct="0"/>
            <a:r>
              <a:rPr lang="it-IT" sz="2400">
                <a:cs typeface="Times New Roman" pitchFamily="18" charset="0"/>
              </a:rPr>
              <a:t>Differential diagnosis in the early stages of Fournier gangrene should be performed with gangrenous balanitis in diabetics, and among women with gangrenous diabetic vulvitis, ulcerative and gangrenous forms of inguinal lymphogranulomatosis and acute ulcers of the genitals</a:t>
            </a:r>
            <a:endParaRPr lang="it-IT" sz="2800"/>
          </a:p>
        </p:txBody>
      </p:sp>
      <p:sp>
        <p:nvSpPr>
          <p:cNvPr id="3" name="Rettangolo arrotondato 8">
            <a:extLst>
              <a:ext uri="{FF2B5EF4-FFF2-40B4-BE49-F238E27FC236}"/>
            </a:extLst>
          </p:cNvPr>
          <p:cNvSpPr/>
          <p:nvPr/>
        </p:nvSpPr>
        <p:spPr>
          <a:xfrm>
            <a:off x="6629400" y="9258300"/>
            <a:ext cx="11125200" cy="68580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it-IT"/>
          </a:p>
        </p:txBody>
      </p:sp>
      <p:pic>
        <p:nvPicPr>
          <p:cNvPr id="14340" name="Immagine 3"/>
          <p:cNvPicPr>
            <a:picLocks noChangeAspect="1"/>
          </p:cNvPicPr>
          <p:nvPr/>
        </p:nvPicPr>
        <p:blipFill>
          <a:blip r:embed="rId2" cstate="print"/>
          <a:srcRect l="3271" t="11012" r="43013" b="29359"/>
          <a:stretch>
            <a:fillRect/>
          </a:stretch>
        </p:blipFill>
        <p:spPr bwMode="auto">
          <a:xfrm>
            <a:off x="484188" y="8859838"/>
            <a:ext cx="5486400" cy="1160462"/>
          </a:xfrm>
          <a:prstGeom prst="rect">
            <a:avLst/>
          </a:prstGeom>
          <a:noFill/>
          <a:ln w="9525">
            <a:noFill/>
            <a:miter lim="800000"/>
            <a:headEnd/>
            <a:tailEnd/>
          </a:ln>
        </p:spPr>
      </p:pic>
      <p:pic>
        <p:nvPicPr>
          <p:cNvPr id="14341" name="Picture 2"/>
          <p:cNvPicPr>
            <a:picLocks noChangeAspect="1" noChangeArrowheads="1"/>
          </p:cNvPicPr>
          <p:nvPr/>
        </p:nvPicPr>
        <p:blipFill>
          <a:blip r:embed="rId3" cstate="print"/>
          <a:srcRect/>
          <a:stretch>
            <a:fillRect/>
          </a:stretch>
        </p:blipFill>
        <p:spPr bwMode="auto">
          <a:xfrm>
            <a:off x="12725400" y="190500"/>
            <a:ext cx="4743450" cy="4452938"/>
          </a:xfrm>
          <a:prstGeom prst="rect">
            <a:avLst/>
          </a:prstGeom>
          <a:noFill/>
          <a:ln w="9525">
            <a:noFill/>
            <a:miter lim="800000"/>
            <a:headEnd/>
            <a:tailEnd/>
          </a:ln>
        </p:spPr>
      </p:pic>
      <p:pic>
        <p:nvPicPr>
          <p:cNvPr id="14342" name="Picture 3"/>
          <p:cNvPicPr>
            <a:picLocks noChangeAspect="1" noChangeArrowheads="1"/>
          </p:cNvPicPr>
          <p:nvPr/>
        </p:nvPicPr>
        <p:blipFill>
          <a:blip r:embed="rId4" cstate="print"/>
          <a:srcRect/>
          <a:stretch>
            <a:fillRect/>
          </a:stretch>
        </p:blipFill>
        <p:spPr bwMode="auto">
          <a:xfrm>
            <a:off x="12420600" y="5524500"/>
            <a:ext cx="4391025" cy="2857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2" descr="Anteprima immagine"/>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it-IT"/>
          </a:p>
        </p:txBody>
      </p:sp>
      <p:pic>
        <p:nvPicPr>
          <p:cNvPr id="15363" name="Picture 3"/>
          <p:cNvPicPr>
            <a:picLocks noChangeAspect="1" noChangeArrowheads="1"/>
          </p:cNvPicPr>
          <p:nvPr/>
        </p:nvPicPr>
        <p:blipFill>
          <a:blip r:embed="rId2" cstate="print"/>
          <a:srcRect/>
          <a:stretch>
            <a:fillRect/>
          </a:stretch>
        </p:blipFill>
        <p:spPr bwMode="auto">
          <a:xfrm>
            <a:off x="2212975" y="3390900"/>
            <a:ext cx="5537200" cy="5749925"/>
          </a:xfrm>
          <a:prstGeom prst="rect">
            <a:avLst/>
          </a:prstGeom>
          <a:noFill/>
          <a:ln w="9525">
            <a:noFill/>
            <a:miter lim="800000"/>
            <a:headEnd/>
            <a:tailEnd/>
          </a:ln>
        </p:spPr>
      </p:pic>
      <p:pic>
        <p:nvPicPr>
          <p:cNvPr id="15364" name="Picture 5"/>
          <p:cNvPicPr>
            <a:picLocks noChangeAspect="1" noChangeArrowheads="1"/>
          </p:cNvPicPr>
          <p:nvPr/>
        </p:nvPicPr>
        <p:blipFill>
          <a:blip r:embed="rId3" cstate="print"/>
          <a:srcRect/>
          <a:stretch>
            <a:fillRect/>
          </a:stretch>
        </p:blipFill>
        <p:spPr bwMode="auto">
          <a:xfrm>
            <a:off x="10210800" y="3390900"/>
            <a:ext cx="6308725" cy="5749925"/>
          </a:xfrm>
          <a:prstGeom prst="rect">
            <a:avLst/>
          </a:prstGeom>
          <a:noFill/>
          <a:ln w="9525">
            <a:noFill/>
            <a:miter lim="800000"/>
            <a:headEnd/>
            <a:tailEnd/>
          </a:ln>
        </p:spPr>
      </p:pic>
      <p:sp>
        <p:nvSpPr>
          <p:cNvPr id="15365" name="Rettangolo 5"/>
          <p:cNvSpPr>
            <a:spLocks noChangeArrowheads="1"/>
          </p:cNvSpPr>
          <p:nvPr/>
        </p:nvSpPr>
        <p:spPr bwMode="auto">
          <a:xfrm>
            <a:off x="5791200" y="723900"/>
            <a:ext cx="6346825" cy="1446213"/>
          </a:xfrm>
          <a:prstGeom prst="rect">
            <a:avLst/>
          </a:prstGeom>
          <a:noFill/>
          <a:ln w="9525">
            <a:noFill/>
            <a:miter lim="800000"/>
            <a:headEnd/>
            <a:tailEnd/>
          </a:ln>
        </p:spPr>
        <p:txBody>
          <a:bodyPr wrap="none">
            <a:spAutoFit/>
          </a:bodyPr>
          <a:lstStyle/>
          <a:p>
            <a:r>
              <a:rPr lang="it-IT" sz="8800" b="1">
                <a:solidFill>
                  <a:srgbClr val="FF0000"/>
                </a:solidFill>
                <a:latin typeface="Calibri" pitchFamily="34" charset="0"/>
              </a:rPr>
              <a:t>After 60 days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
          <p:cNvSpPr>
            <a:spLocks noChangeArrowheads="1"/>
          </p:cNvSpPr>
          <p:nvPr/>
        </p:nvSpPr>
        <p:spPr bwMode="auto">
          <a:xfrm>
            <a:off x="1066800" y="3467100"/>
            <a:ext cx="16129000" cy="2857500"/>
          </a:xfrm>
          <a:prstGeom prst="rect">
            <a:avLst/>
          </a:prstGeom>
          <a:noFill/>
          <a:ln w="9525">
            <a:noFill/>
            <a:miter lim="800000"/>
            <a:headEnd/>
            <a:tailEnd/>
          </a:ln>
        </p:spPr>
        <p:txBody>
          <a:bodyPr lIns="163284" tIns="81642" rIns="163284" bIns="81642" anchor="ctr">
            <a:spAutoFit/>
          </a:bodyPr>
          <a:lstStyle/>
          <a:p>
            <a:pPr algn="just" defTabSz="1631950"/>
            <a:r>
              <a:rPr lang="it-IT" sz="2500">
                <a:cs typeface="Calibri" pitchFamily="34" charset="0"/>
              </a:rPr>
              <a:t>Fournier’s gangrene  treatment is a surgical challenge often multidisciplinary , and must be treated by medical and surgical therapy. If diagnosed and treated early, mortality can be decreased. It requires a complete  approach with fluid support, hydro-electrolyte resuscitation, antibiotic therapy, intensive care ospedalization in the first fase of the desease for monitoring laboratoristic  parameters, and an aggressive surgical approach can improve the chance of survival of the patients.  Plastic surgery  tecniques are commonly used for reconstruction. The best option for reconstruction should rely on the surgeon’s expertise, patient preference, and available resources</a:t>
            </a:r>
            <a:endParaRPr lang="it-IT" sz="3200"/>
          </a:p>
        </p:txBody>
      </p:sp>
      <p:sp>
        <p:nvSpPr>
          <p:cNvPr id="4" name="Rettangolo arrotondato 8">
            <a:extLst>
              <a:ext uri="{FF2B5EF4-FFF2-40B4-BE49-F238E27FC236}"/>
            </a:extLst>
          </p:cNvPr>
          <p:cNvSpPr/>
          <p:nvPr/>
        </p:nvSpPr>
        <p:spPr>
          <a:xfrm>
            <a:off x="6629400" y="9258300"/>
            <a:ext cx="11125200" cy="68580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it-IT"/>
          </a:p>
        </p:txBody>
      </p:sp>
      <p:pic>
        <p:nvPicPr>
          <p:cNvPr id="16388" name="Immagine 4"/>
          <p:cNvPicPr>
            <a:picLocks noChangeAspect="1"/>
          </p:cNvPicPr>
          <p:nvPr/>
        </p:nvPicPr>
        <p:blipFill>
          <a:blip r:embed="rId2" cstate="print"/>
          <a:srcRect l="3271" t="11012" r="43013" b="29359"/>
          <a:stretch>
            <a:fillRect/>
          </a:stretch>
        </p:blipFill>
        <p:spPr bwMode="auto">
          <a:xfrm>
            <a:off x="484188" y="8859838"/>
            <a:ext cx="5486400" cy="1160462"/>
          </a:xfrm>
          <a:prstGeom prst="rect">
            <a:avLst/>
          </a:prstGeom>
          <a:noFill/>
          <a:ln w="9525">
            <a:noFill/>
            <a:miter lim="800000"/>
            <a:headEnd/>
            <a:tailEnd/>
          </a:ln>
        </p:spPr>
      </p:pic>
      <p:pic>
        <p:nvPicPr>
          <p:cNvPr id="16389" name="Picture 2"/>
          <p:cNvPicPr>
            <a:picLocks noChangeAspect="1" noChangeArrowheads="1"/>
          </p:cNvPicPr>
          <p:nvPr/>
        </p:nvPicPr>
        <p:blipFill>
          <a:blip r:embed="rId3" cstate="print"/>
          <a:srcRect/>
          <a:stretch>
            <a:fillRect/>
          </a:stretch>
        </p:blipFill>
        <p:spPr bwMode="auto">
          <a:xfrm>
            <a:off x="6248400" y="266700"/>
            <a:ext cx="5172075" cy="2381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arrotondato 8">
            <a:extLst>
              <a:ext uri="{FF2B5EF4-FFF2-40B4-BE49-F238E27FC236}"/>
            </a:extLst>
          </p:cNvPr>
          <p:cNvSpPr/>
          <p:nvPr/>
        </p:nvSpPr>
        <p:spPr>
          <a:xfrm>
            <a:off x="6629400" y="9258300"/>
            <a:ext cx="11125200" cy="68580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it-IT"/>
          </a:p>
        </p:txBody>
      </p:sp>
      <p:pic>
        <p:nvPicPr>
          <p:cNvPr id="17411" name="Immagine 4"/>
          <p:cNvPicPr>
            <a:picLocks noChangeAspect="1"/>
          </p:cNvPicPr>
          <p:nvPr/>
        </p:nvPicPr>
        <p:blipFill>
          <a:blip r:embed="rId2" cstate="print"/>
          <a:srcRect l="3271" t="11012" r="43013" b="29359"/>
          <a:stretch>
            <a:fillRect/>
          </a:stretch>
        </p:blipFill>
        <p:spPr bwMode="auto">
          <a:xfrm>
            <a:off x="484188" y="8859838"/>
            <a:ext cx="5486400" cy="1160462"/>
          </a:xfrm>
          <a:prstGeom prst="rect">
            <a:avLst/>
          </a:prstGeom>
          <a:noFill/>
          <a:ln w="9525">
            <a:noFill/>
            <a:miter lim="800000"/>
            <a:headEnd/>
            <a:tailEnd/>
          </a:ln>
        </p:spPr>
      </p:pic>
      <p:sp>
        <p:nvSpPr>
          <p:cNvPr id="17412" name="Rettangolo 5"/>
          <p:cNvSpPr>
            <a:spLocks noChangeArrowheads="1"/>
          </p:cNvSpPr>
          <p:nvPr/>
        </p:nvSpPr>
        <p:spPr bwMode="auto">
          <a:xfrm>
            <a:off x="8610600" y="3314700"/>
            <a:ext cx="8305800" cy="2308225"/>
          </a:xfrm>
          <a:prstGeom prst="rect">
            <a:avLst/>
          </a:prstGeom>
          <a:noFill/>
          <a:ln w="9525">
            <a:noFill/>
            <a:miter lim="800000"/>
            <a:headEnd/>
            <a:tailEnd/>
          </a:ln>
        </p:spPr>
        <p:txBody>
          <a:bodyPr>
            <a:spAutoFit/>
          </a:bodyPr>
          <a:lstStyle/>
          <a:p>
            <a:r>
              <a:rPr lang="it-IT" sz="4800" b="1" i="1" u="sng">
                <a:solidFill>
                  <a:srgbClr val="FF0000"/>
                </a:solidFill>
                <a:latin typeface="Calibri" pitchFamily="34" charset="0"/>
              </a:rPr>
              <a:t>Lo sapevate che l'obesità è un problema in rapida espansione? </a:t>
            </a:r>
            <a:r>
              <a:rPr lang="it-IT" sz="4800">
                <a:solidFill>
                  <a:srgbClr val="FF0000"/>
                </a:solidFill>
                <a:latin typeface="Calibri" pitchFamily="34" charset="0"/>
              </a:rPr>
              <a:t>(Lopezzone)</a:t>
            </a:r>
          </a:p>
        </p:txBody>
      </p:sp>
      <p:pic>
        <p:nvPicPr>
          <p:cNvPr id="17413" name="Picture 2"/>
          <p:cNvPicPr>
            <a:picLocks noChangeAspect="1" noChangeArrowheads="1"/>
          </p:cNvPicPr>
          <p:nvPr/>
        </p:nvPicPr>
        <p:blipFill>
          <a:blip r:embed="rId3" cstate="print"/>
          <a:srcRect/>
          <a:stretch>
            <a:fillRect/>
          </a:stretch>
        </p:blipFill>
        <p:spPr bwMode="auto">
          <a:xfrm>
            <a:off x="1219200" y="1028700"/>
            <a:ext cx="5159375" cy="74945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magine 1"/>
          <p:cNvPicPr>
            <a:picLocks noChangeAspect="1"/>
          </p:cNvPicPr>
          <p:nvPr/>
        </p:nvPicPr>
        <p:blipFill>
          <a:blip r:embed="rId2" cstate="print"/>
          <a:srcRect/>
          <a:stretch>
            <a:fillRect/>
          </a:stretch>
        </p:blipFill>
        <p:spPr bwMode="auto">
          <a:xfrm>
            <a:off x="709613" y="266700"/>
            <a:ext cx="17002125" cy="2952750"/>
          </a:xfrm>
          <a:prstGeom prst="rect">
            <a:avLst/>
          </a:prstGeom>
          <a:noFill/>
          <a:ln w="9525">
            <a:noFill/>
            <a:miter lim="800000"/>
            <a:headEnd/>
            <a:tailEnd/>
          </a:ln>
        </p:spPr>
      </p:pic>
      <p:pic>
        <p:nvPicPr>
          <p:cNvPr id="18435" name="Immagine 2"/>
          <p:cNvPicPr>
            <a:picLocks noChangeAspect="1"/>
          </p:cNvPicPr>
          <p:nvPr/>
        </p:nvPicPr>
        <p:blipFill>
          <a:blip r:embed="rId3" cstate="print"/>
          <a:srcRect/>
          <a:stretch>
            <a:fillRect/>
          </a:stretch>
        </p:blipFill>
        <p:spPr bwMode="auto">
          <a:xfrm>
            <a:off x="3937000" y="8343900"/>
            <a:ext cx="10414000" cy="1328738"/>
          </a:xfrm>
          <a:prstGeom prst="rect">
            <a:avLst/>
          </a:prstGeom>
          <a:noFill/>
          <a:ln w="9525">
            <a:noFill/>
            <a:miter lim="800000"/>
            <a:headEnd/>
            <a:tailEnd/>
          </a:ln>
        </p:spPr>
      </p:pic>
      <p:pic>
        <p:nvPicPr>
          <p:cNvPr id="18436" name="Immagine 5"/>
          <p:cNvPicPr>
            <a:picLocks noChangeAspect="1"/>
          </p:cNvPicPr>
          <p:nvPr/>
        </p:nvPicPr>
        <p:blipFill>
          <a:blip r:embed="rId4" cstate="print"/>
          <a:srcRect/>
          <a:stretch>
            <a:fillRect/>
          </a:stretch>
        </p:blipFill>
        <p:spPr bwMode="auto">
          <a:xfrm>
            <a:off x="3352800" y="3314700"/>
            <a:ext cx="12411075" cy="2362200"/>
          </a:xfrm>
          <a:prstGeom prst="rect">
            <a:avLst/>
          </a:prstGeom>
          <a:noFill/>
          <a:ln w="9525">
            <a:noFill/>
            <a:miter lim="800000"/>
            <a:headEnd/>
            <a:tailEnd/>
          </a:ln>
        </p:spPr>
      </p:pic>
      <p:pic>
        <p:nvPicPr>
          <p:cNvPr id="18437" name="Immagine 6"/>
          <p:cNvPicPr>
            <a:picLocks noChangeAspect="1"/>
          </p:cNvPicPr>
          <p:nvPr/>
        </p:nvPicPr>
        <p:blipFill>
          <a:blip r:embed="rId5" cstate="print"/>
          <a:srcRect/>
          <a:stretch>
            <a:fillRect/>
          </a:stretch>
        </p:blipFill>
        <p:spPr bwMode="auto">
          <a:xfrm>
            <a:off x="3195638" y="5143500"/>
            <a:ext cx="12725400" cy="2422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74</TotalTime>
  <Words>1097</Words>
  <Application>Microsoft Office PowerPoint</Application>
  <PresentationFormat>Personalizzato</PresentationFormat>
  <Paragraphs>48</Paragraphs>
  <Slides>17</Slides>
  <Notes>1</Notes>
  <HiddenSlides>0</HiddenSlides>
  <MMClips>1</MMClips>
  <ScaleCrop>false</ScaleCrop>
  <HeadingPairs>
    <vt:vector size="6" baseType="variant">
      <vt:variant>
        <vt:lpstr>Caratteri utilizzati</vt:lpstr>
      </vt:variant>
      <vt:variant>
        <vt:i4>7</vt:i4>
      </vt:variant>
      <vt:variant>
        <vt:lpstr>Tema</vt:lpstr>
      </vt:variant>
      <vt:variant>
        <vt:i4>1</vt:i4>
      </vt:variant>
      <vt:variant>
        <vt:lpstr>Titoli diapositive</vt:lpstr>
      </vt:variant>
      <vt:variant>
        <vt:i4>17</vt:i4>
      </vt:variant>
    </vt:vector>
  </HeadingPairs>
  <TitlesOfParts>
    <vt:vector size="25" baseType="lpstr">
      <vt:lpstr>Arial</vt:lpstr>
      <vt:lpstr>Calibri</vt:lpstr>
      <vt:lpstr>Aptos</vt:lpstr>
      <vt:lpstr>Barlow Ultra-Bold</vt:lpstr>
      <vt:lpstr>Barlow Bold</vt:lpstr>
      <vt:lpstr>ＭＳ Ｐゴシック</vt:lpstr>
      <vt:lpstr>Times New Roman</vt:lpstr>
      <vt:lpstr>Office Theme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PC</dc:creator>
  <cp:lastModifiedBy>18610</cp:lastModifiedBy>
  <cp:revision>26</cp:revision>
  <dcterms:created xsi:type="dcterms:W3CDTF">2006-08-16T00:00:00Z</dcterms:created>
  <dcterms:modified xsi:type="dcterms:W3CDTF">2026-01-03T10:14:48Z</dcterms:modified>
</cp:coreProperties>
</file>