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svg" ContentType="image/svg+xml"/>
  <Default Extension="emf" ContentType="image/x-emf"/>
  <Default Extension="mov" ContentType="video/quicktime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tiff" ContentType="image/tiff"/>
  <Default Extension="vml" ContentType="application/vnd.openxmlformats-officedocument.vmlDrawing"/>
  <Default Extension="mp4" ContentType="video/mp4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tags/tag1.xml" ContentType="application/vnd.openxmlformats-officedocument.presentationml.tags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ags/tag2.xml" ContentType="application/vnd.openxmlformats-officedocument.presentationml.tags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26"/>
  </p:notesMasterIdLst>
  <p:sldIdLst>
    <p:sldId id="256" r:id="rId2"/>
    <p:sldId id="1032" r:id="rId3"/>
    <p:sldId id="1033" r:id="rId4"/>
    <p:sldId id="1031" r:id="rId5"/>
    <p:sldId id="1029" r:id="rId6"/>
    <p:sldId id="1030" r:id="rId7"/>
    <p:sldId id="1021" r:id="rId8"/>
    <p:sldId id="263" r:id="rId9"/>
    <p:sldId id="1022" r:id="rId10"/>
    <p:sldId id="260" r:id="rId11"/>
    <p:sldId id="261" r:id="rId12"/>
    <p:sldId id="267" r:id="rId13"/>
    <p:sldId id="1027" r:id="rId14"/>
    <p:sldId id="272" r:id="rId15"/>
    <p:sldId id="273" r:id="rId16"/>
    <p:sldId id="275" r:id="rId17"/>
    <p:sldId id="274" r:id="rId18"/>
    <p:sldId id="264" r:id="rId19"/>
    <p:sldId id="1028" r:id="rId20"/>
    <p:sldId id="270" r:id="rId21"/>
    <p:sldId id="1024" r:id="rId22"/>
    <p:sldId id="1026" r:id="rId23"/>
    <p:sldId id="265" r:id="rId24"/>
    <p:sldId id="271" r:id="rId25"/>
  </p:sldIdLst>
  <p:sldSz cx="18288000" cy="10287000"/>
  <p:notesSz cx="6858000" cy="9144000"/>
  <p:embeddedFontLst>
    <p:embeddedFont>
      <p:font typeface="Avenir Bold Italics" panose="02000503020000020003" pitchFamily="2" charset="0"/>
      <p:regular r:id="rId27"/>
      <p:bold r:id="rId28"/>
      <p:italic r:id="rId29"/>
      <p:boldItalic r:id="rId30"/>
    </p:embeddedFont>
    <p:embeddedFont>
      <p:font typeface="Barlow Bold" pitchFamily="2" charset="77"/>
      <p:regular r:id="rId31"/>
      <p:bold r:id="rId32"/>
    </p:embeddedFont>
    <p:embeddedFont>
      <p:font typeface="Barlow Ultra-Bold" pitchFamily="2" charset="77"/>
      <p:regular r:id="rId33"/>
      <p:bold r:id="rId34"/>
    </p:embeddedFont>
    <p:embeddedFont>
      <p:font typeface="Calibri" panose="020F0502020204030204" pitchFamily="34" charset="0"/>
      <p:regular r:id="rId35"/>
      <p:bold r:id="rId36"/>
      <p:italic r:id="rId37"/>
      <p:boldItalic r:id="rId38"/>
    </p:embeddedFont>
    <p:embeddedFont>
      <p:font typeface="Wingdings 3" pitchFamily="2" charset="2"/>
      <p:regular r:id="rId3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1" autoAdjust="0"/>
    <p:restoredTop sz="95899" autoAdjust="0"/>
  </p:normalViewPr>
  <p:slideViewPr>
    <p:cSldViewPr>
      <p:cViewPr varScale="1">
        <p:scale>
          <a:sx n="77" d="100"/>
          <a:sy n="77" d="100"/>
        </p:scale>
        <p:origin x="544" y="168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9" Type="http://schemas.openxmlformats.org/officeDocument/2006/relationships/font" Target="fonts/font13.fntdata"/><Relationship Id="rId21" Type="http://schemas.openxmlformats.org/officeDocument/2006/relationships/slide" Target="slides/slide20.xml"/><Relationship Id="rId34" Type="http://schemas.openxmlformats.org/officeDocument/2006/relationships/font" Target="fonts/font8.fntdata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3.fntdata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6.fntdata"/><Relationship Id="rId37" Type="http://schemas.openxmlformats.org/officeDocument/2006/relationships/font" Target="fonts/font11.fntdata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2.fntdata"/><Relationship Id="rId36" Type="http://schemas.openxmlformats.org/officeDocument/2006/relationships/font" Target="fonts/font10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1.fntdata"/><Relationship Id="rId30" Type="http://schemas.openxmlformats.org/officeDocument/2006/relationships/font" Target="fonts/font4.fntdata"/><Relationship Id="rId35" Type="http://schemas.openxmlformats.org/officeDocument/2006/relationships/font" Target="fonts/font9.fntdata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7.fntdata"/><Relationship Id="rId38" Type="http://schemas.openxmlformats.org/officeDocument/2006/relationships/font" Target="fonts/font12.fntdata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A948C46-EA36-41E8-B2BE-B8A3A235ADEE}" type="datetimeFigureOut">
              <a:rPr lang="it-IT" smtClean="0"/>
              <a:t>06/01/26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8EEC449-40AA-405D-BD37-4AED03B9A05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997471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8EEC449-40AA-405D-BD37-4AED03B9A059}" type="slidenum">
              <a:rPr lang="it-IT" smtClean="0"/>
              <a:t>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946798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8EEC449-40AA-405D-BD37-4AED03B9A059}" type="slidenum">
              <a:rPr lang="it-IT" smtClean="0"/>
              <a:t>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7452904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8EEC449-40AA-405D-BD37-4AED03B9A059}" type="slidenum">
              <a:rPr lang="it-IT" smtClean="0"/>
              <a:t>3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599316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8EEC449-40AA-405D-BD37-4AED03B9A059}" type="slidenum">
              <a:rPr lang="it-IT" smtClean="0"/>
              <a:t>4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900728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8EEC449-40AA-405D-BD37-4AED03B9A059}" type="slidenum">
              <a:rPr lang="it-IT" smtClean="0"/>
              <a:t>5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66340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8EEC449-40AA-405D-BD37-4AED03B9A059}" type="slidenum">
              <a:rPr lang="it-IT" smtClean="0"/>
              <a:t>6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3354624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/>
              <a:t>“Il primo passo non è stato scrivere un protocollo, ma creare un team.”</a:t>
            </a:r>
          </a:p>
          <a:p>
            <a:r>
              <a:rPr lang="it-IT" dirty="0"/>
              <a:t>“ERAS non può essere portato avanti da un singolo chirurgo: richiede una visione condivisa.”</a:t>
            </a:r>
          </a:p>
          <a:p>
            <a:r>
              <a:rPr lang="it-IT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“Abbiamo scelto un approccio graduale.</a:t>
            </a:r>
            <a:br>
              <a:rPr lang="it-IT" dirty="0"/>
            </a:br>
            <a:r>
              <a:rPr lang="it-IT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Prima costruire le basi, poi standardizzare, infine confrontarci con un sistema di accreditamento internazionale.”</a:t>
            </a:r>
          </a:p>
          <a:p>
            <a:r>
              <a:rPr lang="it-IT" dirty="0"/>
              <a:t>“Non abbiamo buttato via ciò che funzionava.</a:t>
            </a:r>
            <a:br>
              <a:rPr lang="it-IT" dirty="0"/>
            </a:br>
            <a:r>
              <a:rPr lang="it-IT" dirty="0"/>
              <a:t>Abbiamo misurato, corretto e integrato.”</a:t>
            </a:r>
          </a:p>
          <a:p>
            <a:r>
              <a:rPr lang="it-IT" dirty="0"/>
              <a:t>“Questo passaggio è stato fondamentale per creare adesione reale al protocollo.”</a:t>
            </a: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8EEC449-40AA-405D-BD37-4AED03B9A059}" type="slidenum">
              <a:rPr lang="it-IT" smtClean="0"/>
              <a:t>7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6431993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8EEC449-40AA-405D-BD37-4AED03B9A059}" type="slidenum">
              <a:rPr lang="it-IT" smtClean="0"/>
              <a:t>10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1484616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“Quando il paziente capisce il percorso, l’adesione migliora in modo significativo.”</a:t>
            </a:r>
          </a:p>
          <a:p>
            <a:r>
              <a:rPr lang="it-IT" dirty="0"/>
              <a:t>“Questa è la parte più onesta del progetto.”</a:t>
            </a:r>
          </a:p>
          <a:p>
            <a:r>
              <a:rPr lang="it-IT" dirty="0"/>
              <a:t>“Riconoscere i punti deboli è l’unico modo per rendere il percorso realmente efficace.”</a:t>
            </a:r>
          </a:p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8EEC449-40AA-405D-BD37-4AED03B9A059}" type="slidenum">
              <a:rPr lang="it-IT" smtClean="0"/>
              <a:t>19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262579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/>
              <a:t>“Quando parliamo di ERAS non stiamo parlando di una tecnica, ma di una visione.</a:t>
            </a:r>
            <a:br>
              <a:rPr lang="it-IT" dirty="0"/>
            </a:br>
            <a:r>
              <a:rPr lang="it-IT" dirty="0"/>
              <a:t>Una visione in cui il paziente non è più passivo, ma parte attiva del percorso.</a:t>
            </a:r>
            <a:br>
              <a:rPr lang="it-IT" dirty="0"/>
            </a:br>
            <a:r>
              <a:rPr lang="it-IT" dirty="0"/>
              <a:t>Chirurgia senza dolore, senza nausea, senza allettamento non è uno slogan: è un obiettivo clinico misurabile.”</a:t>
            </a:r>
          </a:p>
          <a:p>
            <a:r>
              <a:rPr lang="it-IT" sz="1200" b="0" i="1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(pausa breve)</a:t>
            </a:r>
            <a:endParaRPr lang="it-IT" sz="1200" b="0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it-IT" dirty="0"/>
              <a:t>“Ed è su questo cambio di prospettiva che si basa tutto il nostro lavoro.”</a:t>
            </a:r>
          </a:p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8EEC449-40AA-405D-BD37-4AED03B9A059}" type="slidenum">
              <a:rPr lang="it-IT" smtClean="0"/>
              <a:t>20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5521864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/>
              <a:t>“I vantaggi di ERAS sono noti.</a:t>
            </a:r>
            <a:br>
              <a:rPr lang="it-IT" dirty="0"/>
            </a:br>
            <a:r>
              <a:rPr lang="it-IT" dirty="0"/>
              <a:t>Il punto però non è </a:t>
            </a:r>
            <a:r>
              <a:rPr lang="it-IT" i="1" dirty="0"/>
              <a:t>se</a:t>
            </a:r>
            <a:r>
              <a:rPr lang="it-IT" dirty="0"/>
              <a:t> funzioni, ma </a:t>
            </a:r>
            <a:r>
              <a:rPr lang="it-IT" i="1" dirty="0"/>
              <a:t>quanto</a:t>
            </a:r>
            <a:r>
              <a:rPr lang="it-IT" dirty="0"/>
              <a:t> siamo in grado di applicarlo davvero nella pratica quotidiana.”</a:t>
            </a:r>
          </a:p>
          <a:p>
            <a:r>
              <a:rPr lang="it-IT" dirty="0"/>
              <a:t>“Il beneficio più importante non è la riduzione della degenza, ma la qualità del recupero.”</a:t>
            </a: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8EEC449-40AA-405D-BD37-4AED03B9A059}" type="slidenum">
              <a:rPr lang="it-IT" smtClean="0"/>
              <a:t>21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0709823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8EEC449-40AA-405D-BD37-4AED03B9A059}" type="slidenum">
              <a:rPr lang="it-IT" smtClean="0"/>
              <a:t>22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243265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1/6/26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1/6/26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1/6/26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1/6/26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1/6/26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1/6/26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tif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6.sv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png"/><Relationship Id="rId12" Type="http://schemas.openxmlformats.org/officeDocument/2006/relationships/image" Target="../media/image15.png"/><Relationship Id="rId2" Type="http://schemas.openxmlformats.org/officeDocument/2006/relationships/tags" Target="../tags/tag1.xml"/><Relationship Id="rId16" Type="http://schemas.openxmlformats.org/officeDocument/2006/relationships/image" Target="../media/image19.svg"/><Relationship Id="rId1" Type="http://schemas.openxmlformats.org/officeDocument/2006/relationships/vmlDrawing" Target="../drawings/vmlDrawing1.vml"/><Relationship Id="rId6" Type="http://schemas.openxmlformats.org/officeDocument/2006/relationships/image" Target="../media/image10.emf"/><Relationship Id="rId11" Type="http://schemas.openxmlformats.org/officeDocument/2006/relationships/image" Target="../media/image14.svg"/><Relationship Id="rId5" Type="http://schemas.openxmlformats.org/officeDocument/2006/relationships/oleObject" Target="../embeddings/oleObject1.bin"/><Relationship Id="rId15" Type="http://schemas.openxmlformats.org/officeDocument/2006/relationships/image" Target="../media/image18.png"/><Relationship Id="rId10" Type="http://schemas.openxmlformats.org/officeDocument/2006/relationships/image" Target="../media/image13.png"/><Relationship Id="rId4" Type="http://schemas.openxmlformats.org/officeDocument/2006/relationships/notesSlide" Target="../notesSlides/notesSlide7.xml"/><Relationship Id="rId9" Type="http://schemas.openxmlformats.org/officeDocument/2006/relationships/image" Target="../media/image12.svg"/><Relationship Id="rId1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6.png"/><Relationship Id="rId2" Type="http://schemas.openxmlformats.org/officeDocument/2006/relationships/tags" Target="../tags/tag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25.png"/><Relationship Id="rId11" Type="http://schemas.openxmlformats.org/officeDocument/2006/relationships/image" Target="../media/image19.svg"/><Relationship Id="rId5" Type="http://schemas.openxmlformats.org/officeDocument/2006/relationships/image" Target="../media/image10.emf"/><Relationship Id="rId10" Type="http://schemas.openxmlformats.org/officeDocument/2006/relationships/image" Target="../media/image18.png"/><Relationship Id="rId4" Type="http://schemas.openxmlformats.org/officeDocument/2006/relationships/oleObject" Target="../embeddings/oleObject2.bin"/><Relationship Id="rId9" Type="http://schemas.openxmlformats.org/officeDocument/2006/relationships/image" Target="../media/image2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png"/><Relationship Id="rId4" Type="http://schemas.openxmlformats.org/officeDocument/2006/relationships/image" Target="../media/image3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png"/><Relationship Id="rId4" Type="http://schemas.openxmlformats.org/officeDocument/2006/relationships/image" Target="../media/image3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png"/><Relationship Id="rId4" Type="http://schemas.openxmlformats.org/officeDocument/2006/relationships/image" Target="../media/image3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png"/><Relationship Id="rId4" Type="http://schemas.openxmlformats.org/officeDocument/2006/relationships/image" Target="../media/image3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png"/><Relationship Id="rId4" Type="http://schemas.openxmlformats.org/officeDocument/2006/relationships/image" Target="../media/image3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tif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3.png"/><Relationship Id="rId4" Type="http://schemas.openxmlformats.org/officeDocument/2006/relationships/image" Target="../media/image39.tif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microsoft.com/office/2007/relationships/media" Target="../media/media2.mov"/><Relationship Id="rId7" Type="http://schemas.openxmlformats.org/officeDocument/2006/relationships/image" Target="../media/image3.pn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notesSlide" Target="../notesSlides/notesSlide10.xml"/><Relationship Id="rId5" Type="http://schemas.openxmlformats.org/officeDocument/2006/relationships/slideLayout" Target="../slideLayouts/slideLayout7.xml"/><Relationship Id="rId4" Type="http://schemas.openxmlformats.org/officeDocument/2006/relationships/video" Target="../media/media2.mov"/><Relationship Id="rId9" Type="http://schemas.openxmlformats.org/officeDocument/2006/relationships/image" Target="../media/image4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ttangolo arrotondato 8">
            <a:extLst>
              <a:ext uri="{FF2B5EF4-FFF2-40B4-BE49-F238E27FC236}">
                <a16:creationId xmlns:a16="http://schemas.microsoft.com/office/drawing/2014/main" id="{8DA36808-6BD1-0772-5C0C-317A6217F234}"/>
              </a:ext>
            </a:extLst>
          </p:cNvPr>
          <p:cNvSpPr/>
          <p:nvPr/>
        </p:nvSpPr>
        <p:spPr>
          <a:xfrm>
            <a:off x="7428558" y="4650354"/>
            <a:ext cx="11125200" cy="1175853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sp>
        <p:nvSpPr>
          <p:cNvPr id="36" name="Rettangolo arrotondato 8">
            <a:extLst>
              <a:ext uri="{FF2B5EF4-FFF2-40B4-BE49-F238E27FC236}">
                <a16:creationId xmlns:a16="http://schemas.microsoft.com/office/drawing/2014/main" id="{5A77AE0C-C061-1E59-70CD-3F147890BCA4}"/>
              </a:ext>
            </a:extLst>
          </p:cNvPr>
          <p:cNvSpPr/>
          <p:nvPr/>
        </p:nvSpPr>
        <p:spPr>
          <a:xfrm>
            <a:off x="7401436" y="8724900"/>
            <a:ext cx="11125200" cy="826477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grpSp>
        <p:nvGrpSpPr>
          <p:cNvPr id="2" name="Group 2"/>
          <p:cNvGrpSpPr/>
          <p:nvPr/>
        </p:nvGrpSpPr>
        <p:grpSpPr>
          <a:xfrm>
            <a:off x="-4921061" y="-3214669"/>
            <a:ext cx="17862513" cy="17862513"/>
            <a:chOff x="0" y="0"/>
            <a:chExt cx="812800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447B1">
                    <a:alpha val="100000"/>
                  </a:srgbClr>
                </a:gs>
                <a:gs pos="100000">
                  <a:srgbClr val="0447B1">
                    <a:alpha val="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it-IT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67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-6596464" y="-3128944"/>
            <a:ext cx="17862513" cy="17862513"/>
            <a:chOff x="0" y="0"/>
            <a:chExt cx="812800" cy="8128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447B1">
                    <a:alpha val="100000"/>
                  </a:srgbClr>
                </a:gs>
                <a:gs pos="100000">
                  <a:srgbClr val="0447B1">
                    <a:alpha val="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it-IT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67"/>
                </a:lnSpc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-609600" y="-957570"/>
            <a:ext cx="13018033" cy="13018033"/>
            <a:chOff x="0" y="0"/>
            <a:chExt cx="812800" cy="81280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447B1">
                    <a:alpha val="100000"/>
                  </a:srgbClr>
                </a:gs>
                <a:gs pos="100000">
                  <a:srgbClr val="0447B1">
                    <a:alpha val="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it-IT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67"/>
                </a:lnSpc>
              </a:pPr>
              <a:endParaRPr/>
            </a:p>
          </p:txBody>
        </p:sp>
      </p:grpSp>
      <p:sp>
        <p:nvSpPr>
          <p:cNvPr id="18" name="TextBox 18"/>
          <p:cNvSpPr txBox="1"/>
          <p:nvPr/>
        </p:nvSpPr>
        <p:spPr>
          <a:xfrm>
            <a:off x="8953816" y="9370118"/>
            <a:ext cx="9520566" cy="902128"/>
          </a:xfrm>
          <a:prstGeom prst="rect">
            <a:avLst/>
          </a:prstGeom>
        </p:spPr>
        <p:txBody>
          <a:bodyPr lIns="50800" tIns="50800" rIns="50800" bIns="50800" rtlCol="0" anchor="ctr"/>
          <a:lstStyle/>
          <a:p>
            <a:pPr algn="ctr">
              <a:lnSpc>
                <a:spcPts val="3329"/>
              </a:lnSpc>
            </a:pPr>
            <a:endParaRPr/>
          </a:p>
        </p:txBody>
      </p:sp>
      <p:sp>
        <p:nvSpPr>
          <p:cNvPr id="23" name="TextBox 23"/>
          <p:cNvSpPr txBox="1"/>
          <p:nvPr/>
        </p:nvSpPr>
        <p:spPr>
          <a:xfrm>
            <a:off x="8342579" y="38100"/>
            <a:ext cx="9968974" cy="571310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6000" b="1" spc="-227" dirty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CHIRURGIA COLO-RETTALE</a:t>
            </a:r>
          </a:p>
          <a:p>
            <a:pPr algn="ctr"/>
            <a:r>
              <a:rPr lang="en-US" sz="6000" b="1" spc="-227" dirty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in </a:t>
            </a:r>
            <a:r>
              <a:rPr lang="en-US" sz="6000" b="1" spc="-227" dirty="0" err="1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centri</a:t>
            </a:r>
            <a:r>
              <a:rPr lang="en-US" sz="6000" b="1" spc="-227" dirty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 a BASSO VOLUME:</a:t>
            </a:r>
          </a:p>
          <a:p>
            <a:pPr algn="ctr"/>
            <a:r>
              <a:rPr lang="en-US" sz="6000" b="1" spc="-227" dirty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ERAS come MODELLO ORGANIZZATIVO</a:t>
            </a:r>
          </a:p>
          <a:p>
            <a:pPr algn="ctr"/>
            <a:r>
              <a:rPr lang="en-US" sz="6000" b="1" spc="-227" dirty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- </a:t>
            </a:r>
            <a:r>
              <a:rPr lang="en-US" sz="6000" b="1" spc="-227" dirty="0" err="1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analisi</a:t>
            </a:r>
            <a:r>
              <a:rPr lang="en-US" sz="6000" b="1" spc="-227" dirty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 </a:t>
            </a:r>
            <a:r>
              <a:rPr lang="en-US" sz="6000" b="1" spc="-227" dirty="0" err="1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degli</a:t>
            </a:r>
            <a:r>
              <a:rPr lang="en-US" sz="6000" b="1" spc="-227" dirty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 </a:t>
            </a:r>
            <a:r>
              <a:rPr lang="en-US" sz="6000" b="1" spc="-227" dirty="0" err="1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uotcomes</a:t>
            </a:r>
            <a:r>
              <a:rPr lang="en-US" sz="6000" b="1" spc="-227" dirty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 -</a:t>
            </a:r>
          </a:p>
          <a:p>
            <a:pPr algn="ctr">
              <a:lnSpc>
                <a:spcPts val="9846"/>
              </a:lnSpc>
            </a:pPr>
            <a:endParaRPr lang="en-US" sz="6000" b="1" spc="-227" dirty="0">
              <a:solidFill>
                <a:srgbClr val="00255F"/>
              </a:solidFill>
              <a:latin typeface="Barlow Ultra-Bold"/>
              <a:ea typeface="Barlow Ultra-Bold"/>
              <a:cs typeface="Barlow Ultra-Bold"/>
              <a:sym typeface="Barlow Ultra-Bold"/>
            </a:endParaRPr>
          </a:p>
        </p:txBody>
      </p:sp>
      <p:sp>
        <p:nvSpPr>
          <p:cNvPr id="24" name="TextBox 24"/>
          <p:cNvSpPr txBox="1"/>
          <p:nvPr/>
        </p:nvSpPr>
        <p:spPr>
          <a:xfrm>
            <a:off x="10077725" y="4721540"/>
            <a:ext cx="7285648" cy="82990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6876"/>
              </a:lnSpc>
            </a:pPr>
            <a:r>
              <a:rPr lang="en-US" sz="4911" b="1" dirty="0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Pietro Coletta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14858272" y="8872993"/>
            <a:ext cx="2545966" cy="40126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3530"/>
              </a:lnSpc>
            </a:pPr>
            <a:r>
              <a:rPr lang="en-US" sz="2521" b="1" dirty="0">
                <a:solidFill>
                  <a:schemeClr val="bg1"/>
                </a:solidFill>
                <a:latin typeface="Barlow Bold"/>
                <a:ea typeface="Barlow Bold"/>
                <a:cs typeface="Barlow Bold"/>
                <a:sym typeface="Barlow Bold"/>
              </a:rPr>
              <a:t>X Maggio 2026</a:t>
            </a:r>
          </a:p>
        </p:txBody>
      </p:sp>
      <p:pic>
        <p:nvPicPr>
          <p:cNvPr id="33" name="Immagine 32">
            <a:extLst>
              <a:ext uri="{FF2B5EF4-FFF2-40B4-BE49-F238E27FC236}">
                <a16:creationId xmlns:a16="http://schemas.microsoft.com/office/drawing/2014/main" id="{CB8F91D8-679D-7234-C35A-C1DA9DF396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77664" y="0"/>
            <a:ext cx="7516664" cy="10272246"/>
          </a:xfrm>
          <a:prstGeom prst="rect">
            <a:avLst/>
          </a:prstGeom>
        </p:spPr>
      </p:pic>
      <p:pic>
        <p:nvPicPr>
          <p:cNvPr id="34" name="Immagine 33">
            <a:extLst>
              <a:ext uri="{FF2B5EF4-FFF2-40B4-BE49-F238E27FC236}">
                <a16:creationId xmlns:a16="http://schemas.microsoft.com/office/drawing/2014/main" id="{81341285-E19E-367C-FBFD-454F10137C6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65145" t="6403" r="2294" b="69619"/>
          <a:stretch/>
        </p:blipFill>
        <p:spPr>
          <a:xfrm rot="5400000">
            <a:off x="2732648" y="4470494"/>
            <a:ext cx="10272245" cy="1331259"/>
          </a:xfrm>
          <a:prstGeom prst="rect">
            <a:avLst/>
          </a:prstGeom>
        </p:spPr>
      </p:pic>
      <p:sp>
        <p:nvSpPr>
          <p:cNvPr id="35" name="TextBox 16">
            <a:extLst>
              <a:ext uri="{FF2B5EF4-FFF2-40B4-BE49-F238E27FC236}">
                <a16:creationId xmlns:a16="http://schemas.microsoft.com/office/drawing/2014/main" id="{540F9CB0-DD0A-F5CF-1E67-8A80E8FFB8E2}"/>
              </a:ext>
            </a:extLst>
          </p:cNvPr>
          <p:cNvSpPr txBox="1"/>
          <p:nvPr/>
        </p:nvSpPr>
        <p:spPr>
          <a:xfrm>
            <a:off x="11742615" y="6864616"/>
            <a:ext cx="5746895" cy="1276241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algn="r">
              <a:lnSpc>
                <a:spcPts val="2003"/>
              </a:lnSpc>
            </a:pPr>
            <a:r>
              <a:rPr lang="en-US" sz="3600" b="1" i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UO </a:t>
            </a:r>
            <a:r>
              <a:rPr lang="en-US" sz="3600" b="1" i="1" dirty="0" err="1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Chirurgia</a:t>
            </a:r>
            <a:r>
              <a:rPr lang="en-US" sz="3600" b="1" i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 </a:t>
            </a:r>
            <a:r>
              <a:rPr lang="en-US" sz="3600" b="1" i="1" dirty="0" err="1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Generale</a:t>
            </a:r>
            <a:endParaRPr lang="en-US" sz="3600" b="1" i="1" dirty="0">
              <a:solidFill>
                <a:srgbClr val="0070C0"/>
              </a:solidFill>
              <a:latin typeface="+mj-lt"/>
              <a:ea typeface="Avenir Bold Italics"/>
              <a:cs typeface="Avenir Bold Italics"/>
              <a:sym typeface="Avenir Bold Italics"/>
            </a:endParaRPr>
          </a:p>
          <a:p>
            <a:pPr algn="r">
              <a:lnSpc>
                <a:spcPts val="2003"/>
              </a:lnSpc>
            </a:pPr>
            <a:endParaRPr lang="en-US" sz="3600" b="1" i="1" dirty="0">
              <a:solidFill>
                <a:srgbClr val="0070C0"/>
              </a:solidFill>
              <a:latin typeface="+mj-lt"/>
              <a:ea typeface="Avenir Bold Italics"/>
              <a:cs typeface="Avenir Bold Italics"/>
              <a:sym typeface="Avenir Bold Italics"/>
            </a:endParaRPr>
          </a:p>
          <a:p>
            <a:pPr algn="r">
              <a:lnSpc>
                <a:spcPts val="2003"/>
              </a:lnSpc>
            </a:pPr>
            <a:r>
              <a:rPr lang="en-US" sz="3600" b="1" i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Casa di </a:t>
            </a:r>
            <a:r>
              <a:rPr lang="en-US" sz="3600" b="1" i="1" dirty="0" err="1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Cura</a:t>
            </a:r>
            <a:r>
              <a:rPr lang="en-US" sz="3600" b="1" i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 Villa </a:t>
            </a:r>
            <a:r>
              <a:rPr lang="en-US" sz="3600" b="1" i="1" dirty="0" err="1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Igea</a:t>
            </a:r>
            <a:endParaRPr lang="en-US" sz="3600" b="1" i="1" dirty="0">
              <a:solidFill>
                <a:srgbClr val="0070C0"/>
              </a:solidFill>
              <a:latin typeface="+mj-lt"/>
              <a:ea typeface="Avenir Bold Italics"/>
              <a:cs typeface="Avenir Bold Italics"/>
              <a:sym typeface="Avenir Bold Italics"/>
            </a:endParaRPr>
          </a:p>
          <a:p>
            <a:pPr algn="r">
              <a:lnSpc>
                <a:spcPts val="2003"/>
              </a:lnSpc>
            </a:pPr>
            <a:endParaRPr lang="en-US" sz="3600" b="1" i="1" dirty="0">
              <a:solidFill>
                <a:srgbClr val="0070C0"/>
              </a:solidFill>
              <a:latin typeface="+mj-lt"/>
              <a:ea typeface="Avenir Bold Italics"/>
              <a:cs typeface="Avenir Bold Italics"/>
              <a:sym typeface="Avenir Bold Italics"/>
            </a:endParaRPr>
          </a:p>
          <a:p>
            <a:pPr algn="r">
              <a:lnSpc>
                <a:spcPts val="911"/>
              </a:lnSpc>
            </a:pPr>
            <a:endParaRPr lang="en-US" sz="3600" b="1" i="1" dirty="0">
              <a:solidFill>
                <a:srgbClr val="0070C0"/>
              </a:solidFill>
              <a:latin typeface="+mj-lt"/>
              <a:ea typeface="Avenir Bold Italics"/>
              <a:cs typeface="Avenir Bold Italics"/>
              <a:sym typeface="Avenir Bold Italics"/>
            </a:endParaRPr>
          </a:p>
          <a:p>
            <a:pPr algn="r">
              <a:lnSpc>
                <a:spcPts val="911"/>
              </a:lnSpc>
            </a:pPr>
            <a:r>
              <a:rPr lang="en-US" sz="3600" b="1" i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Ancona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>
            <a:off x="6629400" y="9038063"/>
            <a:ext cx="11125200" cy="6858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DDD77D73-BB27-D2AC-C97A-A42BB337604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272" t="11013" r="43013" b="29360"/>
          <a:stretch/>
        </p:blipFill>
        <p:spPr>
          <a:xfrm>
            <a:off x="484726" y="8648700"/>
            <a:ext cx="5486400" cy="1159727"/>
          </a:xfrm>
          <a:prstGeom prst="rect">
            <a:avLst/>
          </a:prstGeom>
        </p:spPr>
      </p:pic>
      <p:sp>
        <p:nvSpPr>
          <p:cNvPr id="11" name="Titolo 1">
            <a:extLst>
              <a:ext uri="{FF2B5EF4-FFF2-40B4-BE49-F238E27FC236}">
                <a16:creationId xmlns:a16="http://schemas.microsoft.com/office/drawing/2014/main" id="{7733A372-7C50-FA40-BD4A-0C98F30AE1C3}"/>
              </a:ext>
            </a:extLst>
          </p:cNvPr>
          <p:cNvSpPr txBox="1">
            <a:spLocks/>
          </p:cNvSpPr>
          <p:nvPr/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dirty="0"/>
              <a:t>PERCHE’ ERAS in CENTRI A BASSO VOLUME</a:t>
            </a:r>
          </a:p>
        </p:txBody>
      </p:sp>
      <p:sp>
        <p:nvSpPr>
          <p:cNvPr id="4" name="Rettangolo 3">
            <a:extLst>
              <a:ext uri="{FF2B5EF4-FFF2-40B4-BE49-F238E27FC236}">
                <a16:creationId xmlns:a16="http://schemas.microsoft.com/office/drawing/2014/main" id="{25FD6419-C562-654B-B6BA-26F449401530}"/>
              </a:ext>
            </a:extLst>
          </p:cNvPr>
          <p:cNvSpPr/>
          <p:nvPr/>
        </p:nvSpPr>
        <p:spPr>
          <a:xfrm>
            <a:off x="677334" y="3009900"/>
            <a:ext cx="9144000" cy="403187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it-IT" sz="3200" dirty="0">
                <a:solidFill>
                  <a:srgbClr val="000000"/>
                </a:solidFill>
                <a:latin typeface="Segoe UI"/>
              </a:rPr>
              <a:t>Le </a:t>
            </a:r>
            <a:r>
              <a:rPr lang="it-IT" sz="3200" b="1" dirty="0">
                <a:solidFill>
                  <a:srgbClr val="000000"/>
                </a:solidFill>
                <a:latin typeface="Segoe UI"/>
              </a:rPr>
              <a:t>strutture che eseguono ≥50 resezioni di colon/anno</a:t>
            </a:r>
            <a:r>
              <a:rPr lang="it-IT" sz="3200" dirty="0">
                <a:solidFill>
                  <a:srgbClr val="000000"/>
                </a:solidFill>
                <a:latin typeface="Segoe UI"/>
              </a:rPr>
              <a:t> sono </a:t>
            </a:r>
            <a:r>
              <a:rPr lang="it-IT" sz="3200" b="1" dirty="0">
                <a:solidFill>
                  <a:srgbClr val="000000"/>
                </a:solidFill>
                <a:latin typeface="Segoe UI"/>
              </a:rPr>
              <a:t>183</a:t>
            </a:r>
          </a:p>
          <a:p>
            <a:endParaRPr lang="it-IT" sz="3200" b="1" dirty="0">
              <a:solidFill>
                <a:srgbClr val="000000"/>
              </a:solidFill>
              <a:latin typeface="Segoe UI"/>
            </a:endParaRPr>
          </a:p>
          <a:p>
            <a:r>
              <a:rPr lang="it-IT" sz="3200" b="1" dirty="0">
                <a:solidFill>
                  <a:srgbClr val="000000"/>
                </a:solidFill>
                <a:latin typeface="Segoe UI"/>
              </a:rPr>
              <a:t>Coprono circa il 66% dei casi nazionali</a:t>
            </a:r>
          </a:p>
          <a:p>
            <a:endParaRPr lang="it-IT" sz="3200" b="1" dirty="0">
              <a:solidFill>
                <a:srgbClr val="000000"/>
              </a:solidFill>
              <a:latin typeface="Segoe UI"/>
            </a:endParaRPr>
          </a:p>
          <a:p>
            <a:r>
              <a:rPr lang="it-IT" sz="3200" b="1" dirty="0">
                <a:solidFill>
                  <a:srgbClr val="000000"/>
                </a:solidFill>
                <a:latin typeface="Segoe UI"/>
              </a:rPr>
              <a:t>Circa il 28% dei pazienti</a:t>
            </a:r>
            <a:r>
              <a:rPr lang="it-IT" sz="3200" dirty="0">
                <a:solidFill>
                  <a:srgbClr val="000000"/>
                </a:solidFill>
                <a:latin typeface="Segoe UI"/>
              </a:rPr>
              <a:t> viene operato in </a:t>
            </a:r>
            <a:r>
              <a:rPr lang="it-IT" sz="3200" b="1" dirty="0">
                <a:solidFill>
                  <a:srgbClr val="000000"/>
                </a:solidFill>
                <a:latin typeface="Segoe UI"/>
              </a:rPr>
              <a:t>strutture con volumi bassi o molto bassi</a:t>
            </a:r>
            <a:r>
              <a:rPr lang="it-IT" sz="3200" dirty="0">
                <a:solidFill>
                  <a:srgbClr val="000000"/>
                </a:solidFill>
                <a:latin typeface="Segoe UI"/>
              </a:rPr>
              <a:t>, cioè </a:t>
            </a:r>
            <a:r>
              <a:rPr lang="it-IT" sz="3200" b="1" dirty="0">
                <a:solidFill>
                  <a:srgbClr val="000000"/>
                </a:solidFill>
                <a:latin typeface="Segoe UI"/>
              </a:rPr>
              <a:t>&lt;45–50 interventi/anno</a:t>
            </a:r>
            <a:endParaRPr lang="it-IT" sz="3200" dirty="0">
              <a:solidFill>
                <a:srgbClr val="000000"/>
              </a:solidFill>
              <a:latin typeface="Segoe UI"/>
            </a:endParaRPr>
          </a:p>
        </p:txBody>
      </p:sp>
      <p:sp>
        <p:nvSpPr>
          <p:cNvPr id="6" name="Rettangolo 5">
            <a:extLst>
              <a:ext uri="{FF2B5EF4-FFF2-40B4-BE49-F238E27FC236}">
                <a16:creationId xmlns:a16="http://schemas.microsoft.com/office/drawing/2014/main" id="{2A10CA32-A043-4E49-80DD-34385FA518CE}"/>
              </a:ext>
            </a:extLst>
          </p:cNvPr>
          <p:cNvSpPr/>
          <p:nvPr/>
        </p:nvSpPr>
        <p:spPr>
          <a:xfrm>
            <a:off x="9448800" y="3009900"/>
            <a:ext cx="8305800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3200" dirty="0"/>
              <a:t>1 paziente su 3 operato in strutture &lt;50 casi/anno</a:t>
            </a:r>
          </a:p>
          <a:p>
            <a:endParaRPr lang="it-IT" sz="3200" dirty="0"/>
          </a:p>
          <a:p>
            <a:r>
              <a:rPr lang="it-IT" sz="3200" dirty="0"/>
              <a:t>Oltre </a:t>
            </a:r>
            <a:r>
              <a:rPr lang="it-IT" sz="3200" b="1" dirty="0"/>
              <a:t>200 strutture</a:t>
            </a:r>
            <a:r>
              <a:rPr lang="it-IT" sz="3200" dirty="0"/>
              <a:t> rientrano di fatto nel “basso volume”</a:t>
            </a:r>
          </a:p>
          <a:p>
            <a:endParaRPr lang="it-IT" sz="3200" dirty="0"/>
          </a:p>
          <a:p>
            <a:r>
              <a:rPr lang="it-IT" sz="3200" b="1" dirty="0"/>
              <a:t>In questi contesti ERAS può essere la risposta organizzativa</a:t>
            </a:r>
            <a:endParaRPr lang="it-IT" sz="3200" dirty="0"/>
          </a:p>
        </p:txBody>
      </p:sp>
      <p:pic>
        <p:nvPicPr>
          <p:cNvPr id="7" name="Immagine 6">
            <a:extLst>
              <a:ext uri="{FF2B5EF4-FFF2-40B4-BE49-F238E27FC236}">
                <a16:creationId xmlns:a16="http://schemas.microsoft.com/office/drawing/2014/main" id="{E94D2EE9-D160-C443-B2CA-C4483F85F47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15600" y="609600"/>
            <a:ext cx="5861548" cy="1923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37839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>
            <a:off x="6629400" y="9038063"/>
            <a:ext cx="11125200" cy="6858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DDD77D73-BB27-D2AC-C97A-A42BB337604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272" t="11013" r="43013" b="29360"/>
          <a:stretch/>
        </p:blipFill>
        <p:spPr>
          <a:xfrm>
            <a:off x="484726" y="8648700"/>
            <a:ext cx="5486400" cy="1159727"/>
          </a:xfrm>
          <a:prstGeom prst="rect">
            <a:avLst/>
          </a:prstGeom>
        </p:spPr>
      </p:pic>
      <p:sp>
        <p:nvSpPr>
          <p:cNvPr id="11" name="Titolo 1">
            <a:extLst>
              <a:ext uri="{FF2B5EF4-FFF2-40B4-BE49-F238E27FC236}">
                <a16:creationId xmlns:a16="http://schemas.microsoft.com/office/drawing/2014/main" id="{7733A372-7C50-FA40-BD4A-0C98F30AE1C3}"/>
              </a:ext>
            </a:extLst>
          </p:cNvPr>
          <p:cNvSpPr txBox="1">
            <a:spLocks/>
          </p:cNvSpPr>
          <p:nvPr/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dirty="0"/>
              <a:t>PERCHE’ ERAS in CENTRI A BASSO VOLUME</a:t>
            </a:r>
          </a:p>
        </p:txBody>
      </p:sp>
      <p:sp>
        <p:nvSpPr>
          <p:cNvPr id="3" name="Rettangolo 2">
            <a:extLst>
              <a:ext uri="{FF2B5EF4-FFF2-40B4-BE49-F238E27FC236}">
                <a16:creationId xmlns:a16="http://schemas.microsoft.com/office/drawing/2014/main" id="{592361C6-1425-F947-8D23-69342518DE42}"/>
              </a:ext>
            </a:extLst>
          </p:cNvPr>
          <p:cNvSpPr/>
          <p:nvPr/>
        </p:nvSpPr>
        <p:spPr>
          <a:xfrm>
            <a:off x="677334" y="3086100"/>
            <a:ext cx="9144000" cy="353943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it-IT" sz="3200" dirty="0">
                <a:solidFill>
                  <a:srgbClr val="000000"/>
                </a:solidFill>
                <a:latin typeface="Segoe UI"/>
              </a:rPr>
              <a:t> Non è una nicchia: </a:t>
            </a:r>
            <a:r>
              <a:rPr lang="it-IT" sz="3200" b="1" dirty="0">
                <a:solidFill>
                  <a:srgbClr val="000000"/>
                </a:solidFill>
                <a:latin typeface="Segoe UI"/>
              </a:rPr>
              <a:t>migliaia di pazienti, oltre 7300</a:t>
            </a:r>
          </a:p>
          <a:p>
            <a:pPr>
              <a:buFont typeface="Arial" panose="020B0604020202020204" pitchFamily="34" charset="0"/>
              <a:buChar char="•"/>
            </a:pPr>
            <a:endParaRPr lang="it-IT" sz="3200" b="1" dirty="0">
              <a:solidFill>
                <a:srgbClr val="000000"/>
              </a:solidFill>
              <a:latin typeface="Segoe UI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it-IT" sz="3200" dirty="0">
                <a:solidFill>
                  <a:srgbClr val="000000"/>
                </a:solidFill>
                <a:latin typeface="Segoe UI"/>
              </a:rPr>
              <a:t> Non è un’eccezione: </a:t>
            </a:r>
            <a:r>
              <a:rPr lang="it-IT" sz="3200" b="1" dirty="0">
                <a:solidFill>
                  <a:srgbClr val="000000"/>
                </a:solidFill>
                <a:latin typeface="Segoe UI"/>
              </a:rPr>
              <a:t>1/3 del sistema reale</a:t>
            </a:r>
          </a:p>
          <a:p>
            <a:pPr>
              <a:buFont typeface="Arial" panose="020B0604020202020204" pitchFamily="34" charset="0"/>
              <a:buChar char="•"/>
            </a:pPr>
            <a:endParaRPr lang="it-IT" sz="3200" b="1" dirty="0">
              <a:solidFill>
                <a:srgbClr val="000000"/>
              </a:solidFill>
              <a:latin typeface="Segoe UI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it-IT" sz="3200" dirty="0">
                <a:solidFill>
                  <a:srgbClr val="000000"/>
                </a:solidFill>
                <a:latin typeface="Segoe UI"/>
              </a:rPr>
              <a:t> Quindi ERAS </a:t>
            </a:r>
            <a:r>
              <a:rPr lang="it-IT" sz="3200" b="1" dirty="0">
                <a:solidFill>
                  <a:srgbClr val="000000"/>
                </a:solidFill>
                <a:latin typeface="Segoe UI"/>
              </a:rPr>
              <a:t>deve funzionare soprattutto nei centri a basso volume, </a:t>
            </a:r>
            <a:r>
              <a:rPr lang="it-IT" sz="3200" dirty="0">
                <a:solidFill>
                  <a:srgbClr val="000000"/>
                </a:solidFill>
                <a:latin typeface="Segoe UI"/>
              </a:rPr>
              <a:t>altrimenti </a:t>
            </a:r>
            <a:r>
              <a:rPr lang="it-IT" sz="3200" b="1" dirty="0">
                <a:solidFill>
                  <a:srgbClr val="000000"/>
                </a:solidFill>
                <a:latin typeface="Segoe UI"/>
              </a:rPr>
              <a:t>non funziona dove serve davvero</a:t>
            </a:r>
            <a:endParaRPr lang="it-IT" sz="3200" b="0" i="0" u="none" strike="noStrike" dirty="0">
              <a:solidFill>
                <a:srgbClr val="000000"/>
              </a:solidFill>
              <a:effectLst/>
              <a:latin typeface="Segoe UI"/>
            </a:endParaRPr>
          </a:p>
        </p:txBody>
      </p:sp>
      <p:sp>
        <p:nvSpPr>
          <p:cNvPr id="8" name="Rettangolo 7">
            <a:extLst>
              <a:ext uri="{FF2B5EF4-FFF2-40B4-BE49-F238E27FC236}">
                <a16:creationId xmlns:a16="http://schemas.microsoft.com/office/drawing/2014/main" id="{6C684CE1-CBB7-0140-8362-7DA01897D8E8}"/>
              </a:ext>
            </a:extLst>
          </p:cNvPr>
          <p:cNvSpPr/>
          <p:nvPr/>
        </p:nvSpPr>
        <p:spPr>
          <a:xfrm rot="20352475">
            <a:off x="9812939" y="4887664"/>
            <a:ext cx="838200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t-IT" sz="3200" b="0" i="0" u="none" strike="noStrike" dirty="0">
                <a:solidFill>
                  <a:srgbClr val="000000"/>
                </a:solidFill>
                <a:effectLst/>
                <a:latin typeface="Segoe UI"/>
              </a:rPr>
              <a:t>ERAS </a:t>
            </a:r>
            <a:r>
              <a:rPr lang="it-IT" sz="3200" b="0" i="0" u="none" strike="noStrike" dirty="0" err="1">
                <a:solidFill>
                  <a:srgbClr val="000000"/>
                </a:solidFill>
                <a:effectLst/>
                <a:latin typeface="Segoe UI"/>
              </a:rPr>
              <a:t>garantische</a:t>
            </a:r>
            <a:r>
              <a:rPr lang="it-IT" sz="3200" b="0" i="0" u="none" strike="noStrike" dirty="0">
                <a:solidFill>
                  <a:srgbClr val="000000"/>
                </a:solidFill>
                <a:effectLst/>
                <a:latin typeface="Segoe UI"/>
              </a:rPr>
              <a:t> un percorso strutturato, di qualità, riproducibile in tutte le realtà cliniche, garantendo standard elevati a tutti i pazienti che vengono arruolati</a:t>
            </a:r>
          </a:p>
        </p:txBody>
      </p:sp>
      <p:pic>
        <p:nvPicPr>
          <p:cNvPr id="7" name="Immagine 6">
            <a:extLst>
              <a:ext uri="{FF2B5EF4-FFF2-40B4-BE49-F238E27FC236}">
                <a16:creationId xmlns:a16="http://schemas.microsoft.com/office/drawing/2014/main" id="{E429122E-6183-CB45-B3EC-9BED7C0AB1E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63200" y="457478"/>
            <a:ext cx="5410064" cy="3606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9727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>
            <a:off x="6629400" y="9038063"/>
            <a:ext cx="11125200" cy="6858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DDD77D73-BB27-D2AC-C97A-A42BB337604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272" t="11013" r="43013" b="29360"/>
          <a:stretch/>
        </p:blipFill>
        <p:spPr>
          <a:xfrm>
            <a:off x="484726" y="8648700"/>
            <a:ext cx="5486400" cy="1159727"/>
          </a:xfrm>
          <a:prstGeom prst="rect">
            <a:avLst/>
          </a:prstGeom>
        </p:spPr>
      </p:pic>
      <p:sp>
        <p:nvSpPr>
          <p:cNvPr id="11" name="Titolo 1">
            <a:extLst>
              <a:ext uri="{FF2B5EF4-FFF2-40B4-BE49-F238E27FC236}">
                <a16:creationId xmlns:a16="http://schemas.microsoft.com/office/drawing/2014/main" id="{7733A372-7C50-FA40-BD4A-0C98F30AE1C3}"/>
              </a:ext>
            </a:extLst>
          </p:cNvPr>
          <p:cNvSpPr txBox="1">
            <a:spLocks/>
          </p:cNvSpPr>
          <p:nvPr/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dirty="0"/>
              <a:t>PERCHE’ ERAS in CENTRI A BASSO VOLUME</a:t>
            </a:r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CCBC7E6B-BD21-C949-9E7A-95F16ED81C3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600" y="2089150"/>
            <a:ext cx="9723891" cy="5264150"/>
          </a:xfrm>
          <a:prstGeom prst="rect">
            <a:avLst/>
          </a:prstGeom>
        </p:spPr>
      </p:pic>
      <p:pic>
        <p:nvPicPr>
          <p:cNvPr id="6" name="Immagine 5">
            <a:extLst>
              <a:ext uri="{FF2B5EF4-FFF2-40B4-BE49-F238E27FC236}">
                <a16:creationId xmlns:a16="http://schemas.microsoft.com/office/drawing/2014/main" id="{C65A3810-4E33-F74B-A4F4-7663A168222B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383"/>
          <a:stretch/>
        </p:blipFill>
        <p:spPr>
          <a:xfrm>
            <a:off x="8560724" y="1930400"/>
            <a:ext cx="9753600" cy="5372100"/>
          </a:xfrm>
          <a:prstGeom prst="rect">
            <a:avLst/>
          </a:prstGeom>
        </p:spPr>
      </p:pic>
      <p:sp>
        <p:nvSpPr>
          <p:cNvPr id="7" name="Rettangolo 6">
            <a:extLst>
              <a:ext uri="{FF2B5EF4-FFF2-40B4-BE49-F238E27FC236}">
                <a16:creationId xmlns:a16="http://schemas.microsoft.com/office/drawing/2014/main" id="{14B78A36-250E-B441-8861-6218DFAF05CA}"/>
              </a:ext>
            </a:extLst>
          </p:cNvPr>
          <p:cNvSpPr/>
          <p:nvPr/>
        </p:nvSpPr>
        <p:spPr>
          <a:xfrm>
            <a:off x="8618913" y="7124700"/>
            <a:ext cx="9144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it-IT" sz="2400" dirty="0">
                <a:solidFill>
                  <a:srgbClr val="000000"/>
                </a:solidFill>
                <a:latin typeface="Helvetica" pitchFamily="2" charset="0"/>
              </a:rPr>
              <a:t>CONCLUSION</a:t>
            </a:r>
          </a:p>
          <a:p>
            <a:pPr algn="just"/>
            <a:r>
              <a:rPr lang="it-IT" sz="2400" dirty="0">
                <a:solidFill>
                  <a:srgbClr val="000000"/>
                </a:solidFill>
                <a:latin typeface="Helvetica" pitchFamily="2" charset="0"/>
              </a:rPr>
              <a:t>… »</a:t>
            </a:r>
            <a:r>
              <a:rPr lang="it-IT" sz="2400" dirty="0" err="1">
                <a:solidFill>
                  <a:srgbClr val="000000"/>
                </a:solidFill>
                <a:latin typeface="Helvetica" pitchFamily="2" charset="0"/>
              </a:rPr>
              <a:t>Our</a:t>
            </a:r>
            <a:r>
              <a:rPr lang="it-IT" sz="2400" dirty="0">
                <a:solidFill>
                  <a:srgbClr val="000000"/>
                </a:solidFill>
                <a:latin typeface="Helvetica" pitchFamily="2" charset="0"/>
              </a:rPr>
              <a:t> </a:t>
            </a:r>
            <a:r>
              <a:rPr lang="it-IT" sz="2400" dirty="0" err="1">
                <a:solidFill>
                  <a:srgbClr val="000000"/>
                </a:solidFill>
                <a:latin typeface="Helvetica" pitchFamily="2" charset="0"/>
              </a:rPr>
              <a:t>study</a:t>
            </a:r>
            <a:r>
              <a:rPr lang="it-IT" sz="2400" dirty="0">
                <a:solidFill>
                  <a:srgbClr val="000000"/>
                </a:solidFill>
                <a:latin typeface="Helvetica" pitchFamily="2" charset="0"/>
              </a:rPr>
              <a:t> </a:t>
            </a:r>
            <a:r>
              <a:rPr lang="it-IT" sz="2400" dirty="0" err="1">
                <a:solidFill>
                  <a:srgbClr val="000000"/>
                </a:solidFill>
                <a:latin typeface="Helvetica" pitchFamily="2" charset="0"/>
              </a:rPr>
              <a:t>demonstrates</a:t>
            </a:r>
            <a:r>
              <a:rPr lang="it-IT" sz="2400" dirty="0">
                <a:solidFill>
                  <a:srgbClr val="000000"/>
                </a:solidFill>
                <a:latin typeface="Helvetica" pitchFamily="2" charset="0"/>
              </a:rPr>
              <a:t> </a:t>
            </a:r>
            <a:r>
              <a:rPr lang="it-IT" sz="2400" dirty="0" err="1">
                <a:solidFill>
                  <a:srgbClr val="000000"/>
                </a:solidFill>
                <a:latin typeface="Helvetica" pitchFamily="2" charset="0"/>
              </a:rPr>
              <a:t>that</a:t>
            </a:r>
            <a:r>
              <a:rPr lang="it-IT" sz="2400" dirty="0">
                <a:solidFill>
                  <a:srgbClr val="000000"/>
                </a:solidFill>
                <a:latin typeface="Helvetica" pitchFamily="2" charset="0"/>
              </a:rPr>
              <a:t> </a:t>
            </a:r>
            <a:r>
              <a:rPr lang="it-IT" sz="2400" dirty="0" err="1">
                <a:solidFill>
                  <a:srgbClr val="000000"/>
                </a:solidFill>
                <a:latin typeface="Helvetica" pitchFamily="2" charset="0"/>
              </a:rPr>
              <a:t>through</a:t>
            </a:r>
            <a:r>
              <a:rPr lang="it-IT" sz="2400" dirty="0">
                <a:solidFill>
                  <a:srgbClr val="000000"/>
                </a:solidFill>
                <a:latin typeface="Helvetica" pitchFamily="2" charset="0"/>
              </a:rPr>
              <a:t> collaborative </a:t>
            </a:r>
            <a:r>
              <a:rPr lang="it-IT" sz="2400" dirty="0" err="1">
                <a:solidFill>
                  <a:srgbClr val="000000"/>
                </a:solidFill>
                <a:latin typeface="Helvetica" pitchFamily="2" charset="0"/>
              </a:rPr>
              <a:t>education</a:t>
            </a:r>
            <a:r>
              <a:rPr lang="it-IT" sz="2400" dirty="0">
                <a:solidFill>
                  <a:srgbClr val="000000"/>
                </a:solidFill>
                <a:latin typeface="Helvetica" pitchFamily="2" charset="0"/>
              </a:rPr>
              <a:t> and </a:t>
            </a:r>
            <a:r>
              <a:rPr lang="it-IT" sz="2400" dirty="0" err="1">
                <a:solidFill>
                  <a:srgbClr val="000000"/>
                </a:solidFill>
                <a:latin typeface="Helvetica" pitchFamily="2" charset="0"/>
              </a:rPr>
              <a:t>standardization</a:t>
            </a:r>
            <a:r>
              <a:rPr lang="it-IT" sz="2400" dirty="0">
                <a:solidFill>
                  <a:srgbClr val="000000"/>
                </a:solidFill>
                <a:latin typeface="Helvetica" pitchFamily="2" charset="0"/>
              </a:rPr>
              <a:t>, an </a:t>
            </a:r>
            <a:r>
              <a:rPr lang="it-IT" sz="2400" dirty="0" err="1">
                <a:solidFill>
                  <a:srgbClr val="000000"/>
                </a:solidFill>
                <a:latin typeface="Helvetica" pitchFamily="2" charset="0"/>
              </a:rPr>
              <a:t>increasing</a:t>
            </a:r>
            <a:r>
              <a:rPr lang="it-IT" sz="2400" dirty="0">
                <a:solidFill>
                  <a:srgbClr val="000000"/>
                </a:solidFill>
                <a:latin typeface="Helvetica" pitchFamily="2" charset="0"/>
              </a:rPr>
              <a:t> </a:t>
            </a:r>
            <a:r>
              <a:rPr lang="it-IT" sz="2400" dirty="0" err="1">
                <a:solidFill>
                  <a:srgbClr val="000000"/>
                </a:solidFill>
                <a:latin typeface="Helvetica" pitchFamily="2" charset="0"/>
              </a:rPr>
              <a:t>number</a:t>
            </a:r>
            <a:r>
              <a:rPr lang="it-IT" sz="2400" dirty="0">
                <a:solidFill>
                  <a:srgbClr val="000000"/>
                </a:solidFill>
                <a:latin typeface="Helvetica" pitchFamily="2" charset="0"/>
              </a:rPr>
              <a:t> of ERAS </a:t>
            </a:r>
            <a:r>
              <a:rPr lang="it-IT" sz="2400" dirty="0" err="1">
                <a:solidFill>
                  <a:srgbClr val="000000"/>
                </a:solidFill>
                <a:latin typeface="Helvetica" pitchFamily="2" charset="0"/>
              </a:rPr>
              <a:t>components</a:t>
            </a:r>
            <a:r>
              <a:rPr lang="it-IT" sz="2400" dirty="0">
                <a:solidFill>
                  <a:srgbClr val="000000"/>
                </a:solidFill>
                <a:latin typeface="Helvetica" pitchFamily="2" charset="0"/>
              </a:rPr>
              <a:t> can be </a:t>
            </a:r>
            <a:r>
              <a:rPr lang="it-IT" sz="2400" dirty="0" err="1">
                <a:solidFill>
                  <a:srgbClr val="000000"/>
                </a:solidFill>
                <a:latin typeface="Helvetica" pitchFamily="2" charset="0"/>
              </a:rPr>
              <a:t>performed</a:t>
            </a:r>
            <a:r>
              <a:rPr lang="it-IT" sz="2400" dirty="0">
                <a:solidFill>
                  <a:srgbClr val="000000"/>
                </a:solidFill>
                <a:latin typeface="Helvetica" pitchFamily="2" charset="0"/>
              </a:rPr>
              <a:t> </a:t>
            </a:r>
            <a:r>
              <a:rPr lang="it-IT" sz="2400" dirty="0" err="1">
                <a:solidFill>
                  <a:srgbClr val="000000"/>
                </a:solidFill>
                <a:latin typeface="Helvetica" pitchFamily="2" charset="0"/>
              </a:rPr>
              <a:t>leading</a:t>
            </a:r>
            <a:r>
              <a:rPr lang="it-IT" sz="2400" dirty="0">
                <a:solidFill>
                  <a:srgbClr val="000000"/>
                </a:solidFill>
                <a:latin typeface="Helvetica" pitchFamily="2" charset="0"/>
              </a:rPr>
              <a:t> to </a:t>
            </a:r>
            <a:r>
              <a:rPr lang="it-IT" sz="2400" dirty="0" err="1">
                <a:solidFill>
                  <a:srgbClr val="000000"/>
                </a:solidFill>
                <a:latin typeface="Helvetica" pitchFamily="2" charset="0"/>
              </a:rPr>
              <a:t>improved</a:t>
            </a:r>
            <a:r>
              <a:rPr lang="it-IT" sz="2400" dirty="0">
                <a:solidFill>
                  <a:srgbClr val="000000"/>
                </a:solidFill>
                <a:latin typeface="Helvetica" pitchFamily="2" charset="0"/>
              </a:rPr>
              <a:t> </a:t>
            </a:r>
            <a:r>
              <a:rPr lang="it-IT" sz="2400" dirty="0" err="1">
                <a:solidFill>
                  <a:srgbClr val="000000"/>
                </a:solidFill>
                <a:latin typeface="Helvetica" pitchFamily="2" charset="0"/>
              </a:rPr>
              <a:t>outcomes</a:t>
            </a:r>
            <a:r>
              <a:rPr lang="it-IT" sz="2400" dirty="0">
                <a:solidFill>
                  <a:srgbClr val="000000"/>
                </a:solidFill>
                <a:latin typeface="Helvetica" pitchFamily="2" charset="0"/>
              </a:rPr>
              <a:t>, </a:t>
            </a:r>
            <a:r>
              <a:rPr lang="it-IT" sz="2400" dirty="0" err="1">
                <a:solidFill>
                  <a:srgbClr val="000000"/>
                </a:solidFill>
                <a:latin typeface="Helvetica" pitchFamily="2" charset="0"/>
              </a:rPr>
              <a:t>even</a:t>
            </a:r>
            <a:r>
              <a:rPr lang="it-IT" sz="2400" dirty="0">
                <a:solidFill>
                  <a:srgbClr val="000000"/>
                </a:solidFill>
                <a:latin typeface="Helvetica" pitchFamily="2" charset="0"/>
              </a:rPr>
              <a:t> </a:t>
            </a:r>
            <a:r>
              <a:rPr lang="it-IT" sz="2400" dirty="0" err="1">
                <a:solidFill>
                  <a:srgbClr val="000000"/>
                </a:solidFill>
                <a:latin typeface="Helvetica" pitchFamily="2" charset="0"/>
              </a:rPr>
              <a:t>at</a:t>
            </a:r>
            <a:r>
              <a:rPr lang="it-IT" sz="2400" dirty="0">
                <a:solidFill>
                  <a:srgbClr val="000000"/>
                </a:solidFill>
                <a:latin typeface="Helvetica" pitchFamily="2" charset="0"/>
              </a:rPr>
              <a:t> small volume hospitals»…</a:t>
            </a:r>
            <a:endParaRPr lang="it-IT" sz="2400" dirty="0">
              <a:solidFill>
                <a:srgbClr val="000000"/>
              </a:solidFill>
              <a:effectLst/>
              <a:latin typeface="Helvetica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68459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>
            <a:off x="6629400" y="9038063"/>
            <a:ext cx="11125200" cy="6858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DDD77D73-BB27-D2AC-C97A-A42BB337604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272" t="11013" r="43013" b="29360"/>
          <a:stretch/>
        </p:blipFill>
        <p:spPr>
          <a:xfrm>
            <a:off x="484726" y="8648700"/>
            <a:ext cx="5486400" cy="1159727"/>
          </a:xfrm>
          <a:prstGeom prst="rect">
            <a:avLst/>
          </a:prstGeom>
        </p:spPr>
      </p:pic>
      <p:sp>
        <p:nvSpPr>
          <p:cNvPr id="11" name="Titolo 1">
            <a:extLst>
              <a:ext uri="{FF2B5EF4-FFF2-40B4-BE49-F238E27FC236}">
                <a16:creationId xmlns:a16="http://schemas.microsoft.com/office/drawing/2014/main" id="{7733A372-7C50-FA40-BD4A-0C98F30AE1C3}"/>
              </a:ext>
            </a:extLst>
          </p:cNvPr>
          <p:cNvSpPr txBox="1">
            <a:spLocks/>
          </p:cNvSpPr>
          <p:nvPr/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dirty="0"/>
              <a:t>PERCHE’ ERAS in CENTRI A BASSO VOLUME</a:t>
            </a:r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CCBC7E6B-BD21-C949-9E7A-95F16ED81C3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1792" y="2461722"/>
            <a:ext cx="10439400" cy="5651500"/>
          </a:xfrm>
          <a:prstGeom prst="rect">
            <a:avLst/>
          </a:prstGeom>
        </p:spPr>
      </p:pic>
      <p:pic>
        <p:nvPicPr>
          <p:cNvPr id="4" name="Immagine 3">
            <a:extLst>
              <a:ext uri="{FF2B5EF4-FFF2-40B4-BE49-F238E27FC236}">
                <a16:creationId xmlns:a16="http://schemas.microsoft.com/office/drawing/2014/main" id="{D2BEE453-BB4D-8B47-B076-3BADCCC0FCD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28100" y="6012923"/>
            <a:ext cx="9359900" cy="3733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59904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>
            <a:off x="6629400" y="9038063"/>
            <a:ext cx="11125200" cy="6858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DDD77D73-BB27-D2AC-C97A-A42BB337604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272" t="11013" r="43013" b="29360"/>
          <a:stretch/>
        </p:blipFill>
        <p:spPr>
          <a:xfrm>
            <a:off x="484726" y="8648700"/>
            <a:ext cx="5486400" cy="1159727"/>
          </a:xfrm>
          <a:prstGeom prst="rect">
            <a:avLst/>
          </a:prstGeom>
        </p:spPr>
      </p:pic>
      <p:sp>
        <p:nvSpPr>
          <p:cNvPr id="11" name="Titolo 1">
            <a:extLst>
              <a:ext uri="{FF2B5EF4-FFF2-40B4-BE49-F238E27FC236}">
                <a16:creationId xmlns:a16="http://schemas.microsoft.com/office/drawing/2014/main" id="{7733A372-7C50-FA40-BD4A-0C98F30AE1C3}"/>
              </a:ext>
            </a:extLst>
          </p:cNvPr>
          <p:cNvSpPr txBox="1">
            <a:spLocks/>
          </p:cNvSpPr>
          <p:nvPr/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dirty="0"/>
              <a:t>PERCHE’ ERAS in CENTRI A BASSO VOLUME</a:t>
            </a:r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CCBC7E6B-BD21-C949-9E7A-95F16ED81C3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1792" y="2461722"/>
            <a:ext cx="10439400" cy="5651500"/>
          </a:xfrm>
          <a:prstGeom prst="rect">
            <a:avLst/>
          </a:prstGeom>
        </p:spPr>
      </p:pic>
      <p:pic>
        <p:nvPicPr>
          <p:cNvPr id="5" name="Immagine 4">
            <a:extLst>
              <a:ext uri="{FF2B5EF4-FFF2-40B4-BE49-F238E27FC236}">
                <a16:creationId xmlns:a16="http://schemas.microsoft.com/office/drawing/2014/main" id="{A732ABC1-F20F-9940-8493-C077DB462DC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99076" y="6210300"/>
            <a:ext cx="9288924" cy="3584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56177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074493-6E44-3592-4EF2-E306543555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4" name="think-cell data - do not delete" hidden="1">
            <a:extLst>
              <a:ext uri="{FF2B5EF4-FFF2-40B4-BE49-F238E27FC236}">
                <a16:creationId xmlns:a16="http://schemas.microsoft.com/office/drawing/2014/main" id="{BB741669-3B25-3003-842F-09D2DD43E3CC}"/>
              </a:ext>
            </a:extLst>
          </p:cNvPr>
          <p:cNvGraphicFramePr>
            <a:graphicFrameLocks noChangeAspect="1"/>
          </p:cNvGraphicFramePr>
          <p:nvPr>
            <p:custDataLst>
              <p:tags r:id="rId2"/>
            </p:custDataLst>
            <p:extLst/>
          </p:nvPr>
        </p:nvGraphicFramePr>
        <p:xfrm>
          <a:off x="2288382" y="2382"/>
          <a:ext cx="2382" cy="238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4" name="Diapositiva think-cell" r:id="rId5" imgW="393" imgH="396" progId="TCLayout.ActiveDocument.1">
                  <p:embed/>
                </p:oleObj>
              </mc:Choice>
              <mc:Fallback>
                <p:oleObj name="Diapositiva think-cell" r:id="rId5" imgW="393" imgH="396" progId="TCLayout.ActiveDocument.1">
                  <p:embed/>
                  <p:pic>
                    <p:nvPicPr>
                      <p:cNvPr id="84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BB741669-3B25-3003-842F-09D2DD43E3C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288382" y="2382"/>
                        <a:ext cx="2382" cy="238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90" name="Rettangolo arrotondato 8">
            <a:extLst>
              <a:ext uri="{FF2B5EF4-FFF2-40B4-BE49-F238E27FC236}">
                <a16:creationId xmlns:a16="http://schemas.microsoft.com/office/drawing/2014/main" id="{53BC6016-692F-A14E-9093-199C69529872}"/>
              </a:ext>
            </a:extLst>
          </p:cNvPr>
          <p:cNvSpPr/>
          <p:nvPr/>
        </p:nvSpPr>
        <p:spPr>
          <a:xfrm>
            <a:off x="6629400" y="9038063"/>
            <a:ext cx="11125200" cy="6858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pic>
        <p:nvPicPr>
          <p:cNvPr id="92" name="Immagine 91">
            <a:extLst>
              <a:ext uri="{FF2B5EF4-FFF2-40B4-BE49-F238E27FC236}">
                <a16:creationId xmlns:a16="http://schemas.microsoft.com/office/drawing/2014/main" id="{49A85CF3-D15A-4346-BC46-A670B1871642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272" t="11013" r="43013" b="29360"/>
          <a:stretch/>
        </p:blipFill>
        <p:spPr>
          <a:xfrm>
            <a:off x="484726" y="8648700"/>
            <a:ext cx="5486400" cy="1159727"/>
          </a:xfrm>
          <a:prstGeom prst="rect">
            <a:avLst/>
          </a:prstGeom>
        </p:spPr>
      </p:pic>
      <p:grpSp>
        <p:nvGrpSpPr>
          <p:cNvPr id="145" name="Gruppo 144">
            <a:extLst>
              <a:ext uri="{FF2B5EF4-FFF2-40B4-BE49-F238E27FC236}">
                <a16:creationId xmlns:a16="http://schemas.microsoft.com/office/drawing/2014/main" id="{17730CEF-92F8-D841-B3EF-7439753C8251}"/>
              </a:ext>
            </a:extLst>
          </p:cNvPr>
          <p:cNvGrpSpPr/>
          <p:nvPr/>
        </p:nvGrpSpPr>
        <p:grpSpPr>
          <a:xfrm>
            <a:off x="547558" y="2247900"/>
            <a:ext cx="13708305" cy="5535736"/>
            <a:chOff x="4901276" y="2941738"/>
            <a:chExt cx="10847135" cy="3706936"/>
          </a:xfrm>
        </p:grpSpPr>
        <p:cxnSp>
          <p:nvCxnSpPr>
            <p:cNvPr id="7" name="Connettore diritto 6">
              <a:extLst>
                <a:ext uri="{FF2B5EF4-FFF2-40B4-BE49-F238E27FC236}">
                  <a16:creationId xmlns:a16="http://schemas.microsoft.com/office/drawing/2014/main" id="{ABD29718-7220-8DE3-9990-8DCEDC24AB2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129693" y="3327006"/>
              <a:ext cx="10618718" cy="44479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" name="Connettore diritto 8">
              <a:extLst>
                <a:ext uri="{FF2B5EF4-FFF2-40B4-BE49-F238E27FC236}">
                  <a16:creationId xmlns:a16="http://schemas.microsoft.com/office/drawing/2014/main" id="{1F3C8471-A731-056D-30C5-7676FBA8D5BD}"/>
                </a:ext>
              </a:extLst>
            </p:cNvPr>
            <p:cNvCxnSpPr>
              <a:cxnSpLocks/>
            </p:cNvCxnSpPr>
            <p:nvPr/>
          </p:nvCxnSpPr>
          <p:spPr>
            <a:xfrm>
              <a:off x="8686799" y="3371485"/>
              <a:ext cx="0" cy="270000"/>
            </a:xfrm>
            <a:prstGeom prst="line">
              <a:avLst/>
            </a:prstGeom>
            <a:ln w="19050">
              <a:solidFill>
                <a:srgbClr val="3333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Connettore diritto 9">
              <a:extLst>
                <a:ext uri="{FF2B5EF4-FFF2-40B4-BE49-F238E27FC236}">
                  <a16:creationId xmlns:a16="http://schemas.microsoft.com/office/drawing/2014/main" id="{A804BB05-1C32-9092-5B48-14FB52676C09}"/>
                </a:ext>
              </a:extLst>
            </p:cNvPr>
            <p:cNvCxnSpPr>
              <a:cxnSpLocks/>
            </p:cNvCxnSpPr>
            <p:nvPr/>
          </p:nvCxnSpPr>
          <p:spPr>
            <a:xfrm>
              <a:off x="7821305" y="3371485"/>
              <a:ext cx="0" cy="2700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Connettore diritto 10">
              <a:extLst>
                <a:ext uri="{FF2B5EF4-FFF2-40B4-BE49-F238E27FC236}">
                  <a16:creationId xmlns:a16="http://schemas.microsoft.com/office/drawing/2014/main" id="{298A58F0-1CE1-D33C-775A-27ECCACCA024}"/>
                </a:ext>
              </a:extLst>
            </p:cNvPr>
            <p:cNvCxnSpPr>
              <a:cxnSpLocks/>
            </p:cNvCxnSpPr>
            <p:nvPr/>
          </p:nvCxnSpPr>
          <p:spPr>
            <a:xfrm>
              <a:off x="8398301" y="3371485"/>
              <a:ext cx="0" cy="2700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Connettore diritto 11">
              <a:extLst>
                <a:ext uri="{FF2B5EF4-FFF2-40B4-BE49-F238E27FC236}">
                  <a16:creationId xmlns:a16="http://schemas.microsoft.com/office/drawing/2014/main" id="{7BB78D4A-D226-48BE-43B6-671771EB4892}"/>
                </a:ext>
              </a:extLst>
            </p:cNvPr>
            <p:cNvCxnSpPr>
              <a:cxnSpLocks/>
            </p:cNvCxnSpPr>
            <p:nvPr/>
          </p:nvCxnSpPr>
          <p:spPr>
            <a:xfrm>
              <a:off x="8109803" y="3371485"/>
              <a:ext cx="0" cy="2700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Connettore diritto 12">
              <a:extLst>
                <a:ext uri="{FF2B5EF4-FFF2-40B4-BE49-F238E27FC236}">
                  <a16:creationId xmlns:a16="http://schemas.microsoft.com/office/drawing/2014/main" id="{0F6F9BDB-C9A3-BC3B-CBFE-AEB103841AA3}"/>
                </a:ext>
              </a:extLst>
            </p:cNvPr>
            <p:cNvCxnSpPr>
              <a:cxnSpLocks/>
            </p:cNvCxnSpPr>
            <p:nvPr/>
          </p:nvCxnSpPr>
          <p:spPr>
            <a:xfrm>
              <a:off x="8975297" y="3371485"/>
              <a:ext cx="0" cy="270000"/>
            </a:xfrm>
            <a:prstGeom prst="line">
              <a:avLst/>
            </a:prstGeom>
            <a:ln w="19050">
              <a:solidFill>
                <a:srgbClr val="3333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Connettore diritto 13">
              <a:extLst>
                <a:ext uri="{FF2B5EF4-FFF2-40B4-BE49-F238E27FC236}">
                  <a16:creationId xmlns:a16="http://schemas.microsoft.com/office/drawing/2014/main" id="{FCDD67CA-7319-98E7-6613-E95A6D40F197}"/>
                </a:ext>
              </a:extLst>
            </p:cNvPr>
            <p:cNvCxnSpPr>
              <a:cxnSpLocks/>
            </p:cNvCxnSpPr>
            <p:nvPr/>
          </p:nvCxnSpPr>
          <p:spPr>
            <a:xfrm>
              <a:off x="11571779" y="3371485"/>
              <a:ext cx="0" cy="270000"/>
            </a:xfrm>
            <a:prstGeom prst="line">
              <a:avLst/>
            </a:prstGeom>
            <a:ln w="19050">
              <a:solidFill>
                <a:srgbClr val="3333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Connettore diritto 14">
              <a:extLst>
                <a:ext uri="{FF2B5EF4-FFF2-40B4-BE49-F238E27FC236}">
                  <a16:creationId xmlns:a16="http://schemas.microsoft.com/office/drawing/2014/main" id="{7EB54E57-94B9-0821-A0CC-B742FD1CBDDF}"/>
                </a:ext>
              </a:extLst>
            </p:cNvPr>
            <p:cNvCxnSpPr>
              <a:cxnSpLocks/>
            </p:cNvCxnSpPr>
            <p:nvPr/>
          </p:nvCxnSpPr>
          <p:spPr>
            <a:xfrm>
              <a:off x="10706285" y="3371485"/>
              <a:ext cx="0" cy="270000"/>
            </a:xfrm>
            <a:prstGeom prst="line">
              <a:avLst/>
            </a:prstGeom>
            <a:ln w="19050">
              <a:solidFill>
                <a:srgbClr val="3333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Connettore diritto 15">
              <a:extLst>
                <a:ext uri="{FF2B5EF4-FFF2-40B4-BE49-F238E27FC236}">
                  <a16:creationId xmlns:a16="http://schemas.microsoft.com/office/drawing/2014/main" id="{E9F86387-BEC8-DDB4-339F-A8F7CB5D1BA8}"/>
                </a:ext>
              </a:extLst>
            </p:cNvPr>
            <p:cNvCxnSpPr>
              <a:cxnSpLocks/>
            </p:cNvCxnSpPr>
            <p:nvPr/>
          </p:nvCxnSpPr>
          <p:spPr>
            <a:xfrm>
              <a:off x="11283281" y="3371485"/>
              <a:ext cx="0" cy="270000"/>
            </a:xfrm>
            <a:prstGeom prst="line">
              <a:avLst/>
            </a:prstGeom>
            <a:ln w="19050">
              <a:solidFill>
                <a:srgbClr val="3333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Connettore diritto 16">
              <a:extLst>
                <a:ext uri="{FF2B5EF4-FFF2-40B4-BE49-F238E27FC236}">
                  <a16:creationId xmlns:a16="http://schemas.microsoft.com/office/drawing/2014/main" id="{CFD90F43-FD40-26F8-7D5F-4665C3D35026}"/>
                </a:ext>
              </a:extLst>
            </p:cNvPr>
            <p:cNvCxnSpPr>
              <a:cxnSpLocks/>
            </p:cNvCxnSpPr>
            <p:nvPr/>
          </p:nvCxnSpPr>
          <p:spPr>
            <a:xfrm>
              <a:off x="10994783" y="3371485"/>
              <a:ext cx="0" cy="270000"/>
            </a:xfrm>
            <a:prstGeom prst="line">
              <a:avLst/>
            </a:prstGeom>
            <a:ln w="19050">
              <a:solidFill>
                <a:srgbClr val="3333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Connettore diritto 17">
              <a:extLst>
                <a:ext uri="{FF2B5EF4-FFF2-40B4-BE49-F238E27FC236}">
                  <a16:creationId xmlns:a16="http://schemas.microsoft.com/office/drawing/2014/main" id="{B80F2AE2-1634-EE40-8E2F-5B215ED3D8CF}"/>
                </a:ext>
              </a:extLst>
            </p:cNvPr>
            <p:cNvCxnSpPr>
              <a:cxnSpLocks/>
            </p:cNvCxnSpPr>
            <p:nvPr/>
          </p:nvCxnSpPr>
          <p:spPr>
            <a:xfrm>
              <a:off x="11860304" y="3371485"/>
              <a:ext cx="0" cy="270000"/>
            </a:xfrm>
            <a:prstGeom prst="line">
              <a:avLst/>
            </a:prstGeom>
            <a:ln w="19050">
              <a:solidFill>
                <a:srgbClr val="3333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Connettore diritto 23">
              <a:extLst>
                <a:ext uri="{FF2B5EF4-FFF2-40B4-BE49-F238E27FC236}">
                  <a16:creationId xmlns:a16="http://schemas.microsoft.com/office/drawing/2014/main" id="{F2DBAF52-A8B7-6639-0550-F30722C2479E}"/>
                </a:ext>
              </a:extLst>
            </p:cNvPr>
            <p:cNvCxnSpPr>
              <a:cxnSpLocks/>
            </p:cNvCxnSpPr>
            <p:nvPr/>
          </p:nvCxnSpPr>
          <p:spPr>
            <a:xfrm>
              <a:off x="5801819" y="3371485"/>
              <a:ext cx="0" cy="2700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Connettore diritto 25">
              <a:extLst>
                <a:ext uri="{FF2B5EF4-FFF2-40B4-BE49-F238E27FC236}">
                  <a16:creationId xmlns:a16="http://schemas.microsoft.com/office/drawing/2014/main" id="{4CEE2EAB-80D9-2377-F53A-C6E58158232B}"/>
                </a:ext>
              </a:extLst>
            </p:cNvPr>
            <p:cNvCxnSpPr>
              <a:cxnSpLocks/>
            </p:cNvCxnSpPr>
            <p:nvPr/>
          </p:nvCxnSpPr>
          <p:spPr>
            <a:xfrm>
              <a:off x="5513321" y="3371485"/>
              <a:ext cx="0" cy="2700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Connettore diritto 26">
              <a:extLst>
                <a:ext uri="{FF2B5EF4-FFF2-40B4-BE49-F238E27FC236}">
                  <a16:creationId xmlns:a16="http://schemas.microsoft.com/office/drawing/2014/main" id="{524CA2E1-604A-1105-5901-0F1478C61DEB}"/>
                </a:ext>
              </a:extLst>
            </p:cNvPr>
            <p:cNvCxnSpPr>
              <a:cxnSpLocks/>
            </p:cNvCxnSpPr>
            <p:nvPr/>
          </p:nvCxnSpPr>
          <p:spPr>
            <a:xfrm>
              <a:off x="5224823" y="3371485"/>
              <a:ext cx="0" cy="2700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Connettore diritto 27">
              <a:extLst>
                <a:ext uri="{FF2B5EF4-FFF2-40B4-BE49-F238E27FC236}">
                  <a16:creationId xmlns:a16="http://schemas.microsoft.com/office/drawing/2014/main" id="{2AA1BC21-EFF5-7BE2-EDDB-D990B8CD52FB}"/>
                </a:ext>
              </a:extLst>
            </p:cNvPr>
            <p:cNvCxnSpPr>
              <a:cxnSpLocks/>
            </p:cNvCxnSpPr>
            <p:nvPr/>
          </p:nvCxnSpPr>
          <p:spPr>
            <a:xfrm>
              <a:off x="6090317" y="3371485"/>
              <a:ext cx="0" cy="2700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Connettore diritto 28">
              <a:extLst>
                <a:ext uri="{FF2B5EF4-FFF2-40B4-BE49-F238E27FC236}">
                  <a16:creationId xmlns:a16="http://schemas.microsoft.com/office/drawing/2014/main" id="{209E575C-D4CE-68F6-8367-4832C3B07336}"/>
                </a:ext>
              </a:extLst>
            </p:cNvPr>
            <p:cNvCxnSpPr>
              <a:cxnSpLocks/>
            </p:cNvCxnSpPr>
            <p:nvPr/>
          </p:nvCxnSpPr>
          <p:spPr>
            <a:xfrm>
              <a:off x="7244309" y="3371485"/>
              <a:ext cx="0" cy="2700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Connettore diritto 29">
              <a:extLst>
                <a:ext uri="{FF2B5EF4-FFF2-40B4-BE49-F238E27FC236}">
                  <a16:creationId xmlns:a16="http://schemas.microsoft.com/office/drawing/2014/main" id="{30D47213-B504-BE9F-0155-4C5974CB5A45}"/>
                </a:ext>
              </a:extLst>
            </p:cNvPr>
            <p:cNvCxnSpPr>
              <a:cxnSpLocks/>
            </p:cNvCxnSpPr>
            <p:nvPr/>
          </p:nvCxnSpPr>
          <p:spPr>
            <a:xfrm>
              <a:off x="6378815" y="3371485"/>
              <a:ext cx="0" cy="2700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Connettore diritto 30">
              <a:extLst>
                <a:ext uri="{FF2B5EF4-FFF2-40B4-BE49-F238E27FC236}">
                  <a16:creationId xmlns:a16="http://schemas.microsoft.com/office/drawing/2014/main" id="{C0FF2E66-10A9-5C4C-95E4-B8889053740B}"/>
                </a:ext>
              </a:extLst>
            </p:cNvPr>
            <p:cNvCxnSpPr>
              <a:cxnSpLocks/>
            </p:cNvCxnSpPr>
            <p:nvPr/>
          </p:nvCxnSpPr>
          <p:spPr>
            <a:xfrm>
              <a:off x="6955811" y="3371485"/>
              <a:ext cx="0" cy="2700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Connettore diritto 31">
              <a:extLst>
                <a:ext uri="{FF2B5EF4-FFF2-40B4-BE49-F238E27FC236}">
                  <a16:creationId xmlns:a16="http://schemas.microsoft.com/office/drawing/2014/main" id="{8E5BD4EE-44A4-EF36-4E95-FF18C082C846}"/>
                </a:ext>
              </a:extLst>
            </p:cNvPr>
            <p:cNvCxnSpPr>
              <a:cxnSpLocks/>
            </p:cNvCxnSpPr>
            <p:nvPr/>
          </p:nvCxnSpPr>
          <p:spPr>
            <a:xfrm>
              <a:off x="6667313" y="3371485"/>
              <a:ext cx="0" cy="2700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Connettore diritto 32">
              <a:extLst>
                <a:ext uri="{FF2B5EF4-FFF2-40B4-BE49-F238E27FC236}">
                  <a16:creationId xmlns:a16="http://schemas.microsoft.com/office/drawing/2014/main" id="{EA416AA5-ABCE-E80F-A3FD-DBD43E2DC3DB}"/>
                </a:ext>
              </a:extLst>
            </p:cNvPr>
            <p:cNvCxnSpPr>
              <a:cxnSpLocks/>
            </p:cNvCxnSpPr>
            <p:nvPr/>
          </p:nvCxnSpPr>
          <p:spPr>
            <a:xfrm>
              <a:off x="7532807" y="3371485"/>
              <a:ext cx="0" cy="2700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Connettore diritto 33">
              <a:extLst>
                <a:ext uri="{FF2B5EF4-FFF2-40B4-BE49-F238E27FC236}">
                  <a16:creationId xmlns:a16="http://schemas.microsoft.com/office/drawing/2014/main" id="{B9DE508C-F468-018A-874F-07ED9DA490CB}"/>
                </a:ext>
              </a:extLst>
            </p:cNvPr>
            <p:cNvCxnSpPr>
              <a:cxnSpLocks/>
            </p:cNvCxnSpPr>
            <p:nvPr/>
          </p:nvCxnSpPr>
          <p:spPr>
            <a:xfrm>
              <a:off x="10129289" y="3371485"/>
              <a:ext cx="0" cy="270000"/>
            </a:xfrm>
            <a:prstGeom prst="line">
              <a:avLst/>
            </a:prstGeom>
            <a:ln w="19050">
              <a:solidFill>
                <a:srgbClr val="3333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Connettore diritto 34">
              <a:extLst>
                <a:ext uri="{FF2B5EF4-FFF2-40B4-BE49-F238E27FC236}">
                  <a16:creationId xmlns:a16="http://schemas.microsoft.com/office/drawing/2014/main" id="{78BB0893-9AB3-4DCE-8CDA-75E7921DDD2A}"/>
                </a:ext>
              </a:extLst>
            </p:cNvPr>
            <p:cNvCxnSpPr>
              <a:cxnSpLocks/>
            </p:cNvCxnSpPr>
            <p:nvPr/>
          </p:nvCxnSpPr>
          <p:spPr>
            <a:xfrm>
              <a:off x="9263795" y="3371485"/>
              <a:ext cx="0" cy="270000"/>
            </a:xfrm>
            <a:prstGeom prst="line">
              <a:avLst/>
            </a:prstGeom>
            <a:ln w="19050">
              <a:solidFill>
                <a:srgbClr val="3333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Connettore diritto 35">
              <a:extLst>
                <a:ext uri="{FF2B5EF4-FFF2-40B4-BE49-F238E27FC236}">
                  <a16:creationId xmlns:a16="http://schemas.microsoft.com/office/drawing/2014/main" id="{78666E25-A063-8DB0-2258-D75A5F3C31AA}"/>
                </a:ext>
              </a:extLst>
            </p:cNvPr>
            <p:cNvCxnSpPr>
              <a:cxnSpLocks/>
            </p:cNvCxnSpPr>
            <p:nvPr/>
          </p:nvCxnSpPr>
          <p:spPr>
            <a:xfrm>
              <a:off x="9840791" y="3371485"/>
              <a:ext cx="0" cy="270000"/>
            </a:xfrm>
            <a:prstGeom prst="line">
              <a:avLst/>
            </a:prstGeom>
            <a:ln w="19050">
              <a:solidFill>
                <a:srgbClr val="3333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Connettore diritto 36">
              <a:extLst>
                <a:ext uri="{FF2B5EF4-FFF2-40B4-BE49-F238E27FC236}">
                  <a16:creationId xmlns:a16="http://schemas.microsoft.com/office/drawing/2014/main" id="{B57498BB-874A-1FF8-FE3C-982EAC98E0CF}"/>
                </a:ext>
              </a:extLst>
            </p:cNvPr>
            <p:cNvCxnSpPr>
              <a:cxnSpLocks/>
            </p:cNvCxnSpPr>
            <p:nvPr/>
          </p:nvCxnSpPr>
          <p:spPr>
            <a:xfrm>
              <a:off x="9552293" y="3371485"/>
              <a:ext cx="0" cy="270000"/>
            </a:xfrm>
            <a:prstGeom prst="line">
              <a:avLst/>
            </a:prstGeom>
            <a:ln w="19050">
              <a:solidFill>
                <a:srgbClr val="3333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Connettore diritto 37">
              <a:extLst>
                <a:ext uri="{FF2B5EF4-FFF2-40B4-BE49-F238E27FC236}">
                  <a16:creationId xmlns:a16="http://schemas.microsoft.com/office/drawing/2014/main" id="{13E17C55-BF7C-EEF7-7BC2-1821C900484D}"/>
                </a:ext>
              </a:extLst>
            </p:cNvPr>
            <p:cNvCxnSpPr>
              <a:cxnSpLocks/>
            </p:cNvCxnSpPr>
            <p:nvPr/>
          </p:nvCxnSpPr>
          <p:spPr>
            <a:xfrm>
              <a:off x="10417787" y="3371485"/>
              <a:ext cx="0" cy="270000"/>
            </a:xfrm>
            <a:prstGeom prst="line">
              <a:avLst/>
            </a:prstGeom>
            <a:ln w="19050">
              <a:solidFill>
                <a:srgbClr val="3333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0" name="Rettangolo 59">
              <a:extLst>
                <a:ext uri="{FF2B5EF4-FFF2-40B4-BE49-F238E27FC236}">
                  <a16:creationId xmlns:a16="http://schemas.microsoft.com/office/drawing/2014/main" id="{6C1894AF-B625-71F8-259F-4D07DB141FFD}"/>
                </a:ext>
              </a:extLst>
            </p:cNvPr>
            <p:cNvSpPr/>
            <p:nvPr/>
          </p:nvSpPr>
          <p:spPr>
            <a:xfrm>
              <a:off x="8686800" y="2947533"/>
              <a:ext cx="3275472" cy="429747"/>
            </a:xfrm>
            <a:prstGeom prst="rect">
              <a:avLst/>
            </a:prstGeom>
            <a:solidFill>
              <a:srgbClr val="3333FF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it-IT" sz="2700" b="1" dirty="0"/>
                <a:t>2025</a:t>
              </a:r>
            </a:p>
          </p:txBody>
        </p:sp>
        <p:sp>
          <p:nvSpPr>
            <p:cNvPr id="61" name="Rettangolo 60">
              <a:extLst>
                <a:ext uri="{FF2B5EF4-FFF2-40B4-BE49-F238E27FC236}">
                  <a16:creationId xmlns:a16="http://schemas.microsoft.com/office/drawing/2014/main" id="{58B9B768-7171-0E60-2C58-18E88B7DCF07}"/>
                </a:ext>
              </a:extLst>
            </p:cNvPr>
            <p:cNvSpPr/>
            <p:nvPr/>
          </p:nvSpPr>
          <p:spPr>
            <a:xfrm>
              <a:off x="5193809" y="2947533"/>
              <a:ext cx="3275472" cy="42974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it-IT" sz="2700" b="1" dirty="0"/>
                <a:t>2024</a:t>
              </a:r>
            </a:p>
          </p:txBody>
        </p:sp>
        <p:cxnSp>
          <p:nvCxnSpPr>
            <p:cNvPr id="64" name="Connettore diritto 63">
              <a:extLst>
                <a:ext uri="{FF2B5EF4-FFF2-40B4-BE49-F238E27FC236}">
                  <a16:creationId xmlns:a16="http://schemas.microsoft.com/office/drawing/2014/main" id="{F2DCC632-1C61-433C-0D1E-4EF4B3355F81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379620" y="3599099"/>
              <a:ext cx="0" cy="933515"/>
            </a:xfrm>
            <a:prstGeom prst="line">
              <a:avLst/>
            </a:prstGeom>
            <a:ln w="19050"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6" name="Decisione 65">
              <a:extLst>
                <a:ext uri="{FF2B5EF4-FFF2-40B4-BE49-F238E27FC236}">
                  <a16:creationId xmlns:a16="http://schemas.microsoft.com/office/drawing/2014/main" id="{E697888A-9DDB-96B8-03A2-89FFCA1227B3}"/>
                </a:ext>
              </a:extLst>
            </p:cNvPr>
            <p:cNvSpPr/>
            <p:nvPr/>
          </p:nvSpPr>
          <p:spPr>
            <a:xfrm>
              <a:off x="6256607" y="4463194"/>
              <a:ext cx="244415" cy="220473"/>
            </a:xfrm>
            <a:prstGeom prst="flowChartDecision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 sz="2700"/>
            </a:p>
          </p:txBody>
        </p:sp>
        <p:sp>
          <p:nvSpPr>
            <p:cNvPr id="67" name="CasellaDiTesto 66">
              <a:extLst>
                <a:ext uri="{FF2B5EF4-FFF2-40B4-BE49-F238E27FC236}">
                  <a16:creationId xmlns:a16="http://schemas.microsoft.com/office/drawing/2014/main" id="{1AD19083-9A60-D2E8-7A9E-C63B605C865A}"/>
                </a:ext>
              </a:extLst>
            </p:cNvPr>
            <p:cNvSpPr txBox="1"/>
            <p:nvPr/>
          </p:nvSpPr>
          <p:spPr>
            <a:xfrm>
              <a:off x="5513321" y="4631574"/>
              <a:ext cx="1834668" cy="6001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sz="1650" i="1" dirty="0"/>
                <a:t>Costituzione nuova equipe chirurgica</a:t>
              </a:r>
            </a:p>
          </p:txBody>
        </p:sp>
        <p:cxnSp>
          <p:nvCxnSpPr>
            <p:cNvPr id="68" name="Connettore diritto 67">
              <a:extLst>
                <a:ext uri="{FF2B5EF4-FFF2-40B4-BE49-F238E27FC236}">
                  <a16:creationId xmlns:a16="http://schemas.microsoft.com/office/drawing/2014/main" id="{77F76592-9F35-59A8-20C4-D49465B688D0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955811" y="3599098"/>
              <a:ext cx="0" cy="2308692"/>
            </a:xfrm>
            <a:prstGeom prst="line">
              <a:avLst/>
            </a:prstGeom>
            <a:ln w="19050"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9" name="Decisione 68">
              <a:extLst>
                <a:ext uri="{FF2B5EF4-FFF2-40B4-BE49-F238E27FC236}">
                  <a16:creationId xmlns:a16="http://schemas.microsoft.com/office/drawing/2014/main" id="{1AD19B9D-715F-F319-A502-53B821B3B0FB}"/>
                </a:ext>
              </a:extLst>
            </p:cNvPr>
            <p:cNvSpPr/>
            <p:nvPr/>
          </p:nvSpPr>
          <p:spPr>
            <a:xfrm>
              <a:off x="6831545" y="5867350"/>
              <a:ext cx="244415" cy="220473"/>
            </a:xfrm>
            <a:prstGeom prst="flowChartDecision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 sz="2700" dirty="0"/>
            </a:p>
          </p:txBody>
        </p:sp>
        <p:sp>
          <p:nvSpPr>
            <p:cNvPr id="70" name="CasellaDiTesto 69">
              <a:extLst>
                <a:ext uri="{FF2B5EF4-FFF2-40B4-BE49-F238E27FC236}">
                  <a16:creationId xmlns:a16="http://schemas.microsoft.com/office/drawing/2014/main" id="{CA6F44DF-FA70-E875-0EBA-7D264A9C7596}"/>
                </a:ext>
              </a:extLst>
            </p:cNvPr>
            <p:cNvSpPr txBox="1"/>
            <p:nvPr/>
          </p:nvSpPr>
          <p:spPr>
            <a:xfrm>
              <a:off x="6158625" y="6048510"/>
              <a:ext cx="1834668" cy="6001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sz="1650" i="1" dirty="0"/>
                <a:t>PDTA Cancro Colon-Retto</a:t>
              </a:r>
            </a:p>
          </p:txBody>
        </p:sp>
        <p:cxnSp>
          <p:nvCxnSpPr>
            <p:cNvPr id="71" name="Connettore diritto 70">
              <a:extLst>
                <a:ext uri="{FF2B5EF4-FFF2-40B4-BE49-F238E27FC236}">
                  <a16:creationId xmlns:a16="http://schemas.microsoft.com/office/drawing/2014/main" id="{77B02D24-78B4-119E-3BAA-A78AF6F3B97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398301" y="3383075"/>
              <a:ext cx="0" cy="1818245"/>
            </a:xfrm>
            <a:prstGeom prst="line">
              <a:avLst/>
            </a:prstGeom>
            <a:ln w="19050"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" name="Decisione 71">
              <a:extLst>
                <a:ext uri="{FF2B5EF4-FFF2-40B4-BE49-F238E27FC236}">
                  <a16:creationId xmlns:a16="http://schemas.microsoft.com/office/drawing/2014/main" id="{D4C8B87B-1846-13CC-5DD3-9D298449077E}"/>
                </a:ext>
              </a:extLst>
            </p:cNvPr>
            <p:cNvSpPr/>
            <p:nvPr/>
          </p:nvSpPr>
          <p:spPr>
            <a:xfrm>
              <a:off x="8276093" y="5111266"/>
              <a:ext cx="244415" cy="220473"/>
            </a:xfrm>
            <a:prstGeom prst="flowChartDecision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 sz="2700" dirty="0"/>
            </a:p>
          </p:txBody>
        </p:sp>
        <p:sp>
          <p:nvSpPr>
            <p:cNvPr id="73" name="CasellaDiTesto 72">
              <a:extLst>
                <a:ext uri="{FF2B5EF4-FFF2-40B4-BE49-F238E27FC236}">
                  <a16:creationId xmlns:a16="http://schemas.microsoft.com/office/drawing/2014/main" id="{B76CB11A-AEF8-346D-0547-465519E1DF22}"/>
                </a:ext>
              </a:extLst>
            </p:cNvPr>
            <p:cNvSpPr txBox="1"/>
            <p:nvPr/>
          </p:nvSpPr>
          <p:spPr>
            <a:xfrm>
              <a:off x="7702982" y="5316692"/>
              <a:ext cx="1967633" cy="3462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sz="1650" i="1" dirty="0"/>
                <a:t>«ERIMUS»</a:t>
              </a:r>
            </a:p>
          </p:txBody>
        </p:sp>
        <p:pic>
          <p:nvPicPr>
            <p:cNvPr id="76" name="Elemento grafico 75" descr="Medico (maschile) con riempimento a tinta unita">
              <a:extLst>
                <a:ext uri="{FF2B5EF4-FFF2-40B4-BE49-F238E27FC236}">
                  <a16:creationId xmlns:a16="http://schemas.microsoft.com/office/drawing/2014/main" id="{5C3CDBED-BEE3-AFCF-18C2-2669DDB60A37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4901276" y="4872601"/>
              <a:ext cx="532962" cy="532962"/>
            </a:xfrm>
            <a:prstGeom prst="rect">
              <a:avLst/>
            </a:prstGeom>
          </p:spPr>
        </p:pic>
        <p:pic>
          <p:nvPicPr>
            <p:cNvPr id="77" name="Elemento grafico 76" descr="Medico (maschile) con riempimento a tinta unita">
              <a:extLst>
                <a:ext uri="{FF2B5EF4-FFF2-40B4-BE49-F238E27FC236}">
                  <a16:creationId xmlns:a16="http://schemas.microsoft.com/office/drawing/2014/main" id="{34DE98E0-F2C7-3FB9-4F2B-762BD2724201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p:blipFill>
          <p:spPr>
            <a:xfrm>
              <a:off x="5129693" y="4878397"/>
              <a:ext cx="532962" cy="532962"/>
            </a:xfrm>
            <a:prstGeom prst="rect">
              <a:avLst/>
            </a:prstGeom>
          </p:spPr>
        </p:pic>
        <p:pic>
          <p:nvPicPr>
            <p:cNvPr id="79" name="Elemento grafico 78" descr="Documento con riempimento a tinta unita">
              <a:extLst>
                <a:ext uri="{FF2B5EF4-FFF2-40B4-BE49-F238E27FC236}">
                  <a16:creationId xmlns:a16="http://schemas.microsoft.com/office/drawing/2014/main" id="{FC0D73DB-22A6-112B-672D-47F5E2308342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p:blipFill>
          <p:spPr>
            <a:xfrm>
              <a:off x="5773198" y="6087824"/>
              <a:ext cx="538292" cy="538292"/>
            </a:xfrm>
            <a:prstGeom prst="rect">
              <a:avLst/>
            </a:prstGeom>
          </p:spPr>
        </p:pic>
        <p:pic>
          <p:nvPicPr>
            <p:cNvPr id="83" name="Immagine 82">
              <a:extLst>
                <a:ext uri="{FF2B5EF4-FFF2-40B4-BE49-F238E27FC236}">
                  <a16:creationId xmlns:a16="http://schemas.microsoft.com/office/drawing/2014/main" id="{B44B218D-FA2C-FE34-75CE-0288E6243763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25250" t="35000" r="58468" b="32250"/>
            <a:stretch>
              <a:fillRect/>
            </a:stretch>
          </p:blipFill>
          <p:spPr>
            <a:xfrm>
              <a:off x="7668425" y="4976003"/>
              <a:ext cx="426734" cy="450632"/>
            </a:xfrm>
            <a:prstGeom prst="rect">
              <a:avLst/>
            </a:prstGeom>
          </p:spPr>
        </p:pic>
        <p:pic>
          <p:nvPicPr>
            <p:cNvPr id="81" name="Elemento grafico 80" descr="Lente di ingrandimento con riempimento a tinta unita">
              <a:extLst>
                <a:ext uri="{FF2B5EF4-FFF2-40B4-BE49-F238E27FC236}">
                  <a16:creationId xmlns:a16="http://schemas.microsoft.com/office/drawing/2014/main" id="{D401ECBD-5497-2553-A2AD-71D9C2C584AD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/>
            </a:stretch>
          </p:blipFill>
          <p:spPr>
            <a:xfrm>
              <a:off x="7836042" y="4974421"/>
              <a:ext cx="403365" cy="403365"/>
            </a:xfrm>
            <a:prstGeom prst="rect">
              <a:avLst/>
            </a:prstGeom>
          </p:spPr>
        </p:pic>
        <p:cxnSp>
          <p:nvCxnSpPr>
            <p:cNvPr id="85" name="Connettore diritto 84">
              <a:extLst>
                <a:ext uri="{FF2B5EF4-FFF2-40B4-BE49-F238E27FC236}">
                  <a16:creationId xmlns:a16="http://schemas.microsoft.com/office/drawing/2014/main" id="{CE4FCDFA-BC4E-C964-5E28-AF64709E577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1283281" y="3599099"/>
              <a:ext cx="0" cy="1818245"/>
            </a:xfrm>
            <a:prstGeom prst="line">
              <a:avLst/>
            </a:prstGeom>
            <a:ln w="19050">
              <a:solidFill>
                <a:srgbClr val="3333FF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6" name="Decisione 85">
              <a:extLst>
                <a:ext uri="{FF2B5EF4-FFF2-40B4-BE49-F238E27FC236}">
                  <a16:creationId xmlns:a16="http://schemas.microsoft.com/office/drawing/2014/main" id="{0AB8D7A2-5E07-C1E0-DA57-955AD2B1D4B0}"/>
                </a:ext>
              </a:extLst>
            </p:cNvPr>
            <p:cNvSpPr/>
            <p:nvPr/>
          </p:nvSpPr>
          <p:spPr>
            <a:xfrm>
              <a:off x="11156959" y="5327290"/>
              <a:ext cx="244415" cy="220473"/>
            </a:xfrm>
            <a:prstGeom prst="flowChartDecision">
              <a:avLst/>
            </a:prstGeom>
            <a:solidFill>
              <a:srgbClr val="7979FF"/>
            </a:solidFill>
            <a:ln>
              <a:solidFill>
                <a:srgbClr val="3333FF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 sz="2700" dirty="0"/>
            </a:p>
          </p:txBody>
        </p:sp>
        <p:sp>
          <p:nvSpPr>
            <p:cNvPr id="87" name="CasellaDiTesto 86">
              <a:extLst>
                <a:ext uri="{FF2B5EF4-FFF2-40B4-BE49-F238E27FC236}">
                  <a16:creationId xmlns:a16="http://schemas.microsoft.com/office/drawing/2014/main" id="{33A4FCCA-A41A-CEB2-499A-E538340D3142}"/>
                </a:ext>
              </a:extLst>
            </p:cNvPr>
            <p:cNvSpPr txBox="1"/>
            <p:nvPr/>
          </p:nvSpPr>
          <p:spPr>
            <a:xfrm>
              <a:off x="10522569" y="5547764"/>
              <a:ext cx="878805" cy="5770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sz="1575" i="1" dirty="0"/>
                <a:t>I Sem.</a:t>
              </a:r>
            </a:p>
            <a:p>
              <a:r>
                <a:rPr lang="it-IT" sz="1575" i="1" dirty="0"/>
                <a:t>ERAS</a:t>
              </a:r>
            </a:p>
          </p:txBody>
        </p:sp>
        <p:cxnSp>
          <p:nvCxnSpPr>
            <p:cNvPr id="88" name="Connettore diritto 87">
              <a:extLst>
                <a:ext uri="{FF2B5EF4-FFF2-40B4-BE49-F238E27FC236}">
                  <a16:creationId xmlns:a16="http://schemas.microsoft.com/office/drawing/2014/main" id="{C2D66A1A-54F2-69A0-A563-FB13746E25C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1860304" y="3491087"/>
              <a:ext cx="0" cy="1083782"/>
            </a:xfrm>
            <a:prstGeom prst="line">
              <a:avLst/>
            </a:prstGeom>
            <a:ln w="19050">
              <a:solidFill>
                <a:srgbClr val="3333FF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9" name="CasellaDiTesto 88">
              <a:extLst>
                <a:ext uri="{FF2B5EF4-FFF2-40B4-BE49-F238E27FC236}">
                  <a16:creationId xmlns:a16="http://schemas.microsoft.com/office/drawing/2014/main" id="{E3470CD3-B79F-528C-C14B-ACC7B1D742B0}"/>
                </a:ext>
              </a:extLst>
            </p:cNvPr>
            <p:cNvSpPr txBox="1"/>
            <p:nvPr/>
          </p:nvSpPr>
          <p:spPr>
            <a:xfrm>
              <a:off x="11239206" y="4596032"/>
              <a:ext cx="997872" cy="5770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sz="1575" i="1" dirty="0"/>
                <a:t>II Sem.</a:t>
              </a:r>
            </a:p>
            <a:p>
              <a:r>
                <a:rPr lang="it-IT" sz="1575" i="1" dirty="0"/>
                <a:t>ERAS</a:t>
              </a:r>
            </a:p>
          </p:txBody>
        </p:sp>
        <p:sp>
          <p:nvSpPr>
            <p:cNvPr id="91" name="Decisione 90">
              <a:extLst>
                <a:ext uri="{FF2B5EF4-FFF2-40B4-BE49-F238E27FC236}">
                  <a16:creationId xmlns:a16="http://schemas.microsoft.com/office/drawing/2014/main" id="{8D08A918-69FD-EBA2-CB19-86C8FE942CAE}"/>
                </a:ext>
              </a:extLst>
            </p:cNvPr>
            <p:cNvSpPr/>
            <p:nvPr/>
          </p:nvSpPr>
          <p:spPr>
            <a:xfrm>
              <a:off x="11735275" y="4371366"/>
              <a:ext cx="244415" cy="207696"/>
            </a:xfrm>
            <a:prstGeom prst="flowChartDecision">
              <a:avLst/>
            </a:prstGeom>
            <a:solidFill>
              <a:srgbClr val="7979FF"/>
            </a:solidFill>
            <a:ln>
              <a:solidFill>
                <a:srgbClr val="3333FF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 sz="2700" dirty="0"/>
            </a:p>
          </p:txBody>
        </p:sp>
        <p:sp>
          <p:nvSpPr>
            <p:cNvPr id="96" name="Rettangolo 95">
              <a:extLst>
                <a:ext uri="{FF2B5EF4-FFF2-40B4-BE49-F238E27FC236}">
                  <a16:creationId xmlns:a16="http://schemas.microsoft.com/office/drawing/2014/main" id="{8E74A861-E823-D318-B7DB-FFC4B0E2BF69}"/>
                </a:ext>
              </a:extLst>
            </p:cNvPr>
            <p:cNvSpPr/>
            <p:nvPr/>
          </p:nvSpPr>
          <p:spPr>
            <a:xfrm>
              <a:off x="5216298" y="3749496"/>
              <a:ext cx="3118077" cy="609986"/>
            </a:xfrm>
            <a:prstGeom prst="rect">
              <a:avLst/>
            </a:prstGeom>
            <a:solidFill>
              <a:srgbClr val="4F81BD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it-IT" sz="2700" b="1" i="1" dirty="0">
                  <a:solidFill>
                    <a:schemeClr val="tx1"/>
                  </a:solidFill>
                </a:rPr>
                <a:t>15</a:t>
              </a:r>
              <a:r>
                <a:rPr lang="it-IT" sz="2400" b="1" i="1" dirty="0">
                  <a:solidFill>
                    <a:schemeClr val="tx1"/>
                  </a:solidFill>
                </a:rPr>
                <a:t> </a:t>
              </a:r>
              <a:r>
                <a:rPr lang="it-IT" sz="2400" i="1" dirty="0">
                  <a:solidFill>
                    <a:schemeClr val="tx1"/>
                  </a:solidFill>
                </a:rPr>
                <a:t>casi arruolati</a:t>
              </a:r>
            </a:p>
          </p:txBody>
        </p:sp>
        <p:sp>
          <p:nvSpPr>
            <p:cNvPr id="97" name="Rettangolo 96">
              <a:extLst>
                <a:ext uri="{FF2B5EF4-FFF2-40B4-BE49-F238E27FC236}">
                  <a16:creationId xmlns:a16="http://schemas.microsoft.com/office/drawing/2014/main" id="{DCBD7B87-64EC-6130-8648-532A8A851D5D}"/>
                </a:ext>
              </a:extLst>
            </p:cNvPr>
            <p:cNvSpPr/>
            <p:nvPr/>
          </p:nvSpPr>
          <p:spPr>
            <a:xfrm>
              <a:off x="8765498" y="3749496"/>
              <a:ext cx="3118077" cy="609986"/>
            </a:xfrm>
            <a:prstGeom prst="rect">
              <a:avLst/>
            </a:prstGeom>
            <a:solidFill>
              <a:srgbClr val="3333FF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it-IT" sz="2700" b="1" i="1" dirty="0">
                  <a:solidFill>
                    <a:schemeClr val="tx1"/>
                  </a:solidFill>
                </a:rPr>
                <a:t>21</a:t>
              </a:r>
              <a:r>
                <a:rPr lang="it-IT" sz="2400" i="1" dirty="0">
                  <a:solidFill>
                    <a:schemeClr val="tx1"/>
                  </a:solidFill>
                </a:rPr>
                <a:t> casi arruolati</a:t>
              </a:r>
            </a:p>
          </p:txBody>
        </p:sp>
        <p:cxnSp>
          <p:nvCxnSpPr>
            <p:cNvPr id="130" name="Connettore diritto 8">
              <a:extLst>
                <a:ext uri="{FF2B5EF4-FFF2-40B4-BE49-F238E27FC236}">
                  <a16:creationId xmlns:a16="http://schemas.microsoft.com/office/drawing/2014/main" id="{E507FD3B-DDE3-A245-9872-5163EBB86A28}"/>
                </a:ext>
              </a:extLst>
            </p:cNvPr>
            <p:cNvCxnSpPr>
              <a:cxnSpLocks/>
            </p:cNvCxnSpPr>
            <p:nvPr/>
          </p:nvCxnSpPr>
          <p:spPr>
            <a:xfrm>
              <a:off x="12286381" y="3365690"/>
              <a:ext cx="0" cy="270000"/>
            </a:xfrm>
            <a:prstGeom prst="line">
              <a:avLst/>
            </a:prstGeom>
            <a:ln w="19050">
              <a:solidFill>
                <a:srgbClr val="3333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Connettore diritto 10">
              <a:extLst>
                <a:ext uri="{FF2B5EF4-FFF2-40B4-BE49-F238E27FC236}">
                  <a16:creationId xmlns:a16="http://schemas.microsoft.com/office/drawing/2014/main" id="{96A9CBC5-1D3F-7E49-B756-F9ED2BE5F8B2}"/>
                </a:ext>
              </a:extLst>
            </p:cNvPr>
            <p:cNvCxnSpPr>
              <a:cxnSpLocks/>
            </p:cNvCxnSpPr>
            <p:nvPr/>
          </p:nvCxnSpPr>
          <p:spPr>
            <a:xfrm>
              <a:off x="11997883" y="3365690"/>
              <a:ext cx="0" cy="2700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Connettore diritto 12">
              <a:extLst>
                <a:ext uri="{FF2B5EF4-FFF2-40B4-BE49-F238E27FC236}">
                  <a16:creationId xmlns:a16="http://schemas.microsoft.com/office/drawing/2014/main" id="{15F08C40-72F6-ED47-86D2-6D3F0C29F543}"/>
                </a:ext>
              </a:extLst>
            </p:cNvPr>
            <p:cNvCxnSpPr>
              <a:cxnSpLocks/>
            </p:cNvCxnSpPr>
            <p:nvPr/>
          </p:nvCxnSpPr>
          <p:spPr>
            <a:xfrm>
              <a:off x="12574879" y="3365690"/>
              <a:ext cx="0" cy="270000"/>
            </a:xfrm>
            <a:prstGeom prst="line">
              <a:avLst/>
            </a:prstGeom>
            <a:ln w="19050">
              <a:solidFill>
                <a:srgbClr val="3333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Connettore diritto 13">
              <a:extLst>
                <a:ext uri="{FF2B5EF4-FFF2-40B4-BE49-F238E27FC236}">
                  <a16:creationId xmlns:a16="http://schemas.microsoft.com/office/drawing/2014/main" id="{3758FB4C-0AF6-E143-8B5E-D08E4FB82A71}"/>
                </a:ext>
              </a:extLst>
            </p:cNvPr>
            <p:cNvCxnSpPr>
              <a:cxnSpLocks/>
            </p:cNvCxnSpPr>
            <p:nvPr/>
          </p:nvCxnSpPr>
          <p:spPr>
            <a:xfrm>
              <a:off x="15171361" y="3365690"/>
              <a:ext cx="0" cy="270000"/>
            </a:xfrm>
            <a:prstGeom prst="line">
              <a:avLst/>
            </a:prstGeom>
            <a:ln w="19050">
              <a:solidFill>
                <a:srgbClr val="3333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Connettore diritto 14">
              <a:extLst>
                <a:ext uri="{FF2B5EF4-FFF2-40B4-BE49-F238E27FC236}">
                  <a16:creationId xmlns:a16="http://schemas.microsoft.com/office/drawing/2014/main" id="{530ADB81-5795-CD4E-B7A7-CEAFC8CCF35A}"/>
                </a:ext>
              </a:extLst>
            </p:cNvPr>
            <p:cNvCxnSpPr>
              <a:cxnSpLocks/>
            </p:cNvCxnSpPr>
            <p:nvPr/>
          </p:nvCxnSpPr>
          <p:spPr>
            <a:xfrm>
              <a:off x="14305867" y="3365690"/>
              <a:ext cx="0" cy="270000"/>
            </a:xfrm>
            <a:prstGeom prst="line">
              <a:avLst/>
            </a:prstGeom>
            <a:ln w="19050">
              <a:solidFill>
                <a:srgbClr val="3333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Connettore diritto 15">
              <a:extLst>
                <a:ext uri="{FF2B5EF4-FFF2-40B4-BE49-F238E27FC236}">
                  <a16:creationId xmlns:a16="http://schemas.microsoft.com/office/drawing/2014/main" id="{22D5579C-1A57-274C-964F-DBE679C70B2A}"/>
                </a:ext>
              </a:extLst>
            </p:cNvPr>
            <p:cNvCxnSpPr>
              <a:cxnSpLocks/>
            </p:cNvCxnSpPr>
            <p:nvPr/>
          </p:nvCxnSpPr>
          <p:spPr>
            <a:xfrm>
              <a:off x="14882863" y="3365690"/>
              <a:ext cx="0" cy="270000"/>
            </a:xfrm>
            <a:prstGeom prst="line">
              <a:avLst/>
            </a:prstGeom>
            <a:ln w="19050">
              <a:solidFill>
                <a:srgbClr val="3333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Connettore diritto 16">
              <a:extLst>
                <a:ext uri="{FF2B5EF4-FFF2-40B4-BE49-F238E27FC236}">
                  <a16:creationId xmlns:a16="http://schemas.microsoft.com/office/drawing/2014/main" id="{EE8FA3FF-2504-8E41-868F-62B3F697560C}"/>
                </a:ext>
              </a:extLst>
            </p:cNvPr>
            <p:cNvCxnSpPr>
              <a:cxnSpLocks/>
            </p:cNvCxnSpPr>
            <p:nvPr/>
          </p:nvCxnSpPr>
          <p:spPr>
            <a:xfrm>
              <a:off x="14594365" y="3365690"/>
              <a:ext cx="0" cy="270000"/>
            </a:xfrm>
            <a:prstGeom prst="line">
              <a:avLst/>
            </a:prstGeom>
            <a:ln w="19050">
              <a:solidFill>
                <a:srgbClr val="3333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Connettore diritto 17">
              <a:extLst>
                <a:ext uri="{FF2B5EF4-FFF2-40B4-BE49-F238E27FC236}">
                  <a16:creationId xmlns:a16="http://schemas.microsoft.com/office/drawing/2014/main" id="{446D3F17-E042-FA47-B52B-CC0D533852BC}"/>
                </a:ext>
              </a:extLst>
            </p:cNvPr>
            <p:cNvCxnSpPr>
              <a:cxnSpLocks/>
            </p:cNvCxnSpPr>
            <p:nvPr/>
          </p:nvCxnSpPr>
          <p:spPr>
            <a:xfrm>
              <a:off x="15459886" y="3365690"/>
              <a:ext cx="0" cy="270000"/>
            </a:xfrm>
            <a:prstGeom prst="line">
              <a:avLst/>
            </a:prstGeom>
            <a:ln w="19050">
              <a:solidFill>
                <a:srgbClr val="3333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Connettore diritto 33">
              <a:extLst>
                <a:ext uri="{FF2B5EF4-FFF2-40B4-BE49-F238E27FC236}">
                  <a16:creationId xmlns:a16="http://schemas.microsoft.com/office/drawing/2014/main" id="{C5B56998-3E7C-4741-9A89-B7F38C34965E}"/>
                </a:ext>
              </a:extLst>
            </p:cNvPr>
            <p:cNvCxnSpPr>
              <a:cxnSpLocks/>
            </p:cNvCxnSpPr>
            <p:nvPr/>
          </p:nvCxnSpPr>
          <p:spPr>
            <a:xfrm>
              <a:off x="13728871" y="3365690"/>
              <a:ext cx="0" cy="270000"/>
            </a:xfrm>
            <a:prstGeom prst="line">
              <a:avLst/>
            </a:prstGeom>
            <a:ln w="19050">
              <a:solidFill>
                <a:srgbClr val="3333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Connettore diritto 34">
              <a:extLst>
                <a:ext uri="{FF2B5EF4-FFF2-40B4-BE49-F238E27FC236}">
                  <a16:creationId xmlns:a16="http://schemas.microsoft.com/office/drawing/2014/main" id="{52C242C5-9273-4948-8342-9B7ED63BB841}"/>
                </a:ext>
              </a:extLst>
            </p:cNvPr>
            <p:cNvCxnSpPr>
              <a:cxnSpLocks/>
            </p:cNvCxnSpPr>
            <p:nvPr/>
          </p:nvCxnSpPr>
          <p:spPr>
            <a:xfrm>
              <a:off x="12863377" y="3365690"/>
              <a:ext cx="0" cy="270000"/>
            </a:xfrm>
            <a:prstGeom prst="line">
              <a:avLst/>
            </a:prstGeom>
            <a:ln w="19050">
              <a:solidFill>
                <a:srgbClr val="3333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Connettore diritto 35">
              <a:extLst>
                <a:ext uri="{FF2B5EF4-FFF2-40B4-BE49-F238E27FC236}">
                  <a16:creationId xmlns:a16="http://schemas.microsoft.com/office/drawing/2014/main" id="{4A7E2297-A41F-894E-ADAE-3531CDA215FA}"/>
                </a:ext>
              </a:extLst>
            </p:cNvPr>
            <p:cNvCxnSpPr>
              <a:cxnSpLocks/>
            </p:cNvCxnSpPr>
            <p:nvPr/>
          </p:nvCxnSpPr>
          <p:spPr>
            <a:xfrm>
              <a:off x="13440373" y="3365690"/>
              <a:ext cx="0" cy="270000"/>
            </a:xfrm>
            <a:prstGeom prst="line">
              <a:avLst/>
            </a:prstGeom>
            <a:ln w="19050">
              <a:solidFill>
                <a:srgbClr val="3333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Connettore diritto 36">
              <a:extLst>
                <a:ext uri="{FF2B5EF4-FFF2-40B4-BE49-F238E27FC236}">
                  <a16:creationId xmlns:a16="http://schemas.microsoft.com/office/drawing/2014/main" id="{8A74BE33-EFE0-094A-8770-8D80BB4993D0}"/>
                </a:ext>
              </a:extLst>
            </p:cNvPr>
            <p:cNvCxnSpPr>
              <a:cxnSpLocks/>
            </p:cNvCxnSpPr>
            <p:nvPr/>
          </p:nvCxnSpPr>
          <p:spPr>
            <a:xfrm>
              <a:off x="13151875" y="3365690"/>
              <a:ext cx="0" cy="270000"/>
            </a:xfrm>
            <a:prstGeom prst="line">
              <a:avLst/>
            </a:prstGeom>
            <a:ln w="19050">
              <a:solidFill>
                <a:srgbClr val="3333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Connettore diritto 37">
              <a:extLst>
                <a:ext uri="{FF2B5EF4-FFF2-40B4-BE49-F238E27FC236}">
                  <a16:creationId xmlns:a16="http://schemas.microsoft.com/office/drawing/2014/main" id="{4C480298-2C11-374E-A238-689821603E25}"/>
                </a:ext>
              </a:extLst>
            </p:cNvPr>
            <p:cNvCxnSpPr>
              <a:cxnSpLocks/>
            </p:cNvCxnSpPr>
            <p:nvPr/>
          </p:nvCxnSpPr>
          <p:spPr>
            <a:xfrm>
              <a:off x="14017369" y="3365690"/>
              <a:ext cx="0" cy="270000"/>
            </a:xfrm>
            <a:prstGeom prst="line">
              <a:avLst/>
            </a:prstGeom>
            <a:ln w="19050">
              <a:solidFill>
                <a:srgbClr val="3333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3" name="Rettangolo 142">
              <a:extLst>
                <a:ext uri="{FF2B5EF4-FFF2-40B4-BE49-F238E27FC236}">
                  <a16:creationId xmlns:a16="http://schemas.microsoft.com/office/drawing/2014/main" id="{3345F722-13B2-E049-8468-E2FAF6580185}"/>
                </a:ext>
              </a:extLst>
            </p:cNvPr>
            <p:cNvSpPr/>
            <p:nvPr/>
          </p:nvSpPr>
          <p:spPr>
            <a:xfrm>
              <a:off x="12286382" y="2941738"/>
              <a:ext cx="3275472" cy="429747"/>
            </a:xfrm>
            <a:prstGeom prst="rect">
              <a:avLst/>
            </a:prstGeom>
            <a:solidFill>
              <a:srgbClr val="7030A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it-IT" sz="2700" b="1" dirty="0"/>
                <a:t>2026</a:t>
              </a:r>
            </a:p>
          </p:txBody>
        </p:sp>
      </p:grpSp>
      <p:sp>
        <p:nvSpPr>
          <p:cNvPr id="146" name="Titolo 1">
            <a:extLst>
              <a:ext uri="{FF2B5EF4-FFF2-40B4-BE49-F238E27FC236}">
                <a16:creationId xmlns:a16="http://schemas.microsoft.com/office/drawing/2014/main" id="{510DFCC4-6733-5D4E-8EC5-30DB2603387D}"/>
              </a:ext>
            </a:extLst>
          </p:cNvPr>
          <p:cNvSpPr txBox="1">
            <a:spLocks/>
          </p:cNvSpPr>
          <p:nvPr/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dirty="0"/>
              <a:t>IL NOSTRO VIAGGIO</a:t>
            </a:r>
          </a:p>
        </p:txBody>
      </p:sp>
    </p:spTree>
    <p:extLst>
      <p:ext uri="{BB962C8B-B14F-4D97-AF65-F5344CB8AC3E}">
        <p14:creationId xmlns:p14="http://schemas.microsoft.com/office/powerpoint/2010/main" val="21001898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987316" y="2697955"/>
            <a:ext cx="12344400" cy="6788945"/>
          </a:xfrm>
        </p:spPr>
        <p:txBody>
          <a:bodyPr>
            <a:normAutofit/>
          </a:bodyPr>
          <a:lstStyle/>
          <a:p>
            <a:r>
              <a:rPr lang="it-IT" sz="2700" b="1" dirty="0">
                <a:latin typeface="Calibri" pitchFamily="34" charset="0"/>
              </a:rPr>
              <a:t>Durata totale del ricovero (media e mediana) e tasso di riammissione – </a:t>
            </a:r>
            <a:br>
              <a:rPr lang="it-IT" sz="2700" b="1" dirty="0">
                <a:latin typeface="Calibri" pitchFamily="34" charset="0"/>
              </a:rPr>
            </a:br>
            <a:r>
              <a:rPr lang="it-IT" sz="2700" dirty="0">
                <a:latin typeface="Calibri" pitchFamily="34" charset="0"/>
              </a:rPr>
              <a:t>Total length of stay (average and median) and readmission rate</a:t>
            </a:r>
          </a:p>
        </p:txBody>
      </p:sp>
      <p:pic>
        <p:nvPicPr>
          <p:cNvPr id="7" name="Immagine 6">
            <a:extLst>
              <a:ext uri="{FF2B5EF4-FFF2-40B4-BE49-F238E27FC236}">
                <a16:creationId xmlns:a16="http://schemas.microsoft.com/office/drawing/2014/main" id="{1C283689-88FD-0546-B23D-CA1EB55B33A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5614" y="4534159"/>
            <a:ext cx="6943800" cy="3905888"/>
          </a:xfrm>
          <a:prstGeom prst="rect">
            <a:avLst/>
          </a:prstGeom>
        </p:spPr>
      </p:pic>
      <p:pic>
        <p:nvPicPr>
          <p:cNvPr id="12" name="Immagine 11">
            <a:extLst>
              <a:ext uri="{FF2B5EF4-FFF2-40B4-BE49-F238E27FC236}">
                <a16:creationId xmlns:a16="http://schemas.microsoft.com/office/drawing/2014/main" id="{72E5BCBD-7D14-344E-8C87-65E8EDEF220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0980" y="4534159"/>
            <a:ext cx="6943800" cy="3905888"/>
          </a:xfrm>
          <a:prstGeom prst="rect">
            <a:avLst/>
          </a:prstGeom>
        </p:spPr>
      </p:pic>
      <p:sp>
        <p:nvSpPr>
          <p:cNvPr id="6" name="Rettangolo con angoli arrotondati 5">
            <a:extLst>
              <a:ext uri="{FF2B5EF4-FFF2-40B4-BE49-F238E27FC236}">
                <a16:creationId xmlns:a16="http://schemas.microsoft.com/office/drawing/2014/main" id="{BC885CB7-4B9B-D4F5-0BF1-95324B20A31C}"/>
              </a:ext>
            </a:extLst>
          </p:cNvPr>
          <p:cNvSpPr/>
          <p:nvPr/>
        </p:nvSpPr>
        <p:spPr>
          <a:xfrm>
            <a:off x="2403846" y="3934913"/>
            <a:ext cx="6632142" cy="449445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2700" b="1" i="1" dirty="0">
                <a:solidFill>
                  <a:schemeClr val="tx1"/>
                </a:solidFill>
              </a:rPr>
              <a:t>Media </a:t>
            </a:r>
            <a:r>
              <a:rPr lang="it-IT" sz="2700" b="1" i="1" dirty="0" err="1">
                <a:solidFill>
                  <a:schemeClr val="tx1"/>
                </a:solidFill>
              </a:rPr>
              <a:t>LoS</a:t>
            </a:r>
            <a:endParaRPr lang="it-IT" sz="2700" i="1" dirty="0">
              <a:solidFill>
                <a:schemeClr val="tx1"/>
              </a:solidFill>
            </a:endParaRPr>
          </a:p>
        </p:txBody>
      </p:sp>
      <p:sp>
        <p:nvSpPr>
          <p:cNvPr id="8" name="Rettangolo con angoli arrotondati 7">
            <a:extLst>
              <a:ext uri="{FF2B5EF4-FFF2-40B4-BE49-F238E27FC236}">
                <a16:creationId xmlns:a16="http://schemas.microsoft.com/office/drawing/2014/main" id="{F43F0D1F-084A-8917-0DCD-DF40467C9860}"/>
              </a:ext>
            </a:extLst>
          </p:cNvPr>
          <p:cNvSpPr/>
          <p:nvPr/>
        </p:nvSpPr>
        <p:spPr>
          <a:xfrm>
            <a:off x="9257348" y="3934913"/>
            <a:ext cx="6631200" cy="449445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2700" b="1" i="1" dirty="0">
                <a:solidFill>
                  <a:schemeClr val="tx1"/>
                </a:solidFill>
              </a:rPr>
              <a:t>Mediana </a:t>
            </a:r>
            <a:r>
              <a:rPr lang="it-IT" sz="2700" b="1" i="1" dirty="0" err="1">
                <a:solidFill>
                  <a:schemeClr val="tx1"/>
                </a:solidFill>
              </a:rPr>
              <a:t>LoS</a:t>
            </a:r>
            <a:endParaRPr lang="it-IT" sz="2700" i="1" dirty="0">
              <a:solidFill>
                <a:schemeClr val="tx1"/>
              </a:solidFill>
            </a:endParaRPr>
          </a:p>
        </p:txBody>
      </p:sp>
      <p:cxnSp>
        <p:nvCxnSpPr>
          <p:cNvPr id="10" name="Connettore diritto 9">
            <a:extLst>
              <a:ext uri="{FF2B5EF4-FFF2-40B4-BE49-F238E27FC236}">
                <a16:creationId xmlns:a16="http://schemas.microsoft.com/office/drawing/2014/main" id="{D8152DC3-5B00-3E5F-2378-9DA52FF3E74D}"/>
              </a:ext>
            </a:extLst>
          </p:cNvPr>
          <p:cNvCxnSpPr/>
          <p:nvPr/>
        </p:nvCxnSpPr>
        <p:spPr>
          <a:xfrm>
            <a:off x="9159517" y="4318134"/>
            <a:ext cx="36368" cy="4089801"/>
          </a:xfrm>
          <a:prstGeom prst="line">
            <a:avLst/>
          </a:prstGeom>
          <a:ln w="28575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Immagine 12">
            <a:extLst>
              <a:ext uri="{FF2B5EF4-FFF2-40B4-BE49-F238E27FC236}">
                <a16:creationId xmlns:a16="http://schemas.microsoft.com/office/drawing/2014/main" id="{A708FAE2-685E-E983-24FA-FCC0CB15EBB6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4013" t="45759" r="57352" b="29000"/>
          <a:stretch>
            <a:fillRect/>
          </a:stretch>
        </p:blipFill>
        <p:spPr>
          <a:xfrm>
            <a:off x="2884553" y="5012798"/>
            <a:ext cx="534812" cy="380324"/>
          </a:xfrm>
          <a:prstGeom prst="rect">
            <a:avLst/>
          </a:prstGeom>
        </p:spPr>
      </p:pic>
      <p:pic>
        <p:nvPicPr>
          <p:cNvPr id="15" name="Immagine 14">
            <a:extLst>
              <a:ext uri="{FF2B5EF4-FFF2-40B4-BE49-F238E27FC236}">
                <a16:creationId xmlns:a16="http://schemas.microsoft.com/office/drawing/2014/main" id="{16F181BF-99E6-31BD-AF47-C39E1009C76A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4013" t="45759" r="57352" b="29000"/>
          <a:stretch>
            <a:fillRect/>
          </a:stretch>
        </p:blipFill>
        <p:spPr>
          <a:xfrm>
            <a:off x="11196229" y="4988234"/>
            <a:ext cx="534812" cy="380324"/>
          </a:xfrm>
          <a:prstGeom prst="rect">
            <a:avLst/>
          </a:prstGeom>
        </p:spPr>
      </p:pic>
      <p:pic>
        <p:nvPicPr>
          <p:cNvPr id="16" name="Immagine 15">
            <a:extLst>
              <a:ext uri="{FF2B5EF4-FFF2-40B4-BE49-F238E27FC236}">
                <a16:creationId xmlns:a16="http://schemas.microsoft.com/office/drawing/2014/main" id="{EB629196-05F9-B0FF-73E7-F5C51B38B6AD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4013" t="45759" r="57352" b="29000"/>
          <a:stretch>
            <a:fillRect/>
          </a:stretch>
        </p:blipFill>
        <p:spPr>
          <a:xfrm>
            <a:off x="4283461" y="4938206"/>
            <a:ext cx="534812" cy="380324"/>
          </a:xfrm>
          <a:prstGeom prst="rect">
            <a:avLst/>
          </a:prstGeom>
        </p:spPr>
      </p:pic>
      <p:sp>
        <p:nvSpPr>
          <p:cNvPr id="14" name="Titolo 1">
            <a:extLst>
              <a:ext uri="{FF2B5EF4-FFF2-40B4-BE49-F238E27FC236}">
                <a16:creationId xmlns:a16="http://schemas.microsoft.com/office/drawing/2014/main" id="{A2D0FE8E-65B4-364B-B5C3-02D3A4258243}"/>
              </a:ext>
            </a:extLst>
          </p:cNvPr>
          <p:cNvSpPr txBox="1">
            <a:spLocks/>
          </p:cNvSpPr>
          <p:nvPr/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dirty="0" err="1">
                <a:latin typeface="Calibri" pitchFamily="34" charset="0"/>
              </a:rPr>
              <a:t>Pre</a:t>
            </a:r>
            <a:r>
              <a:rPr lang="it-IT" dirty="0">
                <a:latin typeface="Calibri" pitchFamily="34" charset="0"/>
              </a:rPr>
              <a:t>-ERAS: primi risultati sulla base dell'audit EIAS</a:t>
            </a:r>
            <a:endParaRPr lang="it-IT" dirty="0"/>
          </a:p>
        </p:txBody>
      </p:sp>
      <p:sp>
        <p:nvSpPr>
          <p:cNvPr id="20" name="Rettangolo arrotondato 8">
            <a:extLst>
              <a:ext uri="{FF2B5EF4-FFF2-40B4-BE49-F238E27FC236}">
                <a16:creationId xmlns:a16="http://schemas.microsoft.com/office/drawing/2014/main" id="{53185351-AE2A-C54D-BFBC-BFC2E854105C}"/>
              </a:ext>
            </a:extLst>
          </p:cNvPr>
          <p:cNvSpPr/>
          <p:nvPr/>
        </p:nvSpPr>
        <p:spPr>
          <a:xfrm>
            <a:off x="6629400" y="9038063"/>
            <a:ext cx="11125200" cy="6858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pic>
        <p:nvPicPr>
          <p:cNvPr id="21" name="Immagine 20">
            <a:extLst>
              <a:ext uri="{FF2B5EF4-FFF2-40B4-BE49-F238E27FC236}">
                <a16:creationId xmlns:a16="http://schemas.microsoft.com/office/drawing/2014/main" id="{F29F7FF7-86BA-4D42-B6B8-4657A9E91D20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272" t="11013" r="43013" b="29360"/>
          <a:stretch/>
        </p:blipFill>
        <p:spPr>
          <a:xfrm>
            <a:off x="484726" y="8648700"/>
            <a:ext cx="5486400" cy="11597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11134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3DD46AAA-7EED-1D43-AA78-12CADDB772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DURATA RICOVERO 2025</a:t>
            </a:r>
          </a:p>
        </p:txBody>
      </p:sp>
      <p:pic>
        <p:nvPicPr>
          <p:cNvPr id="5" name="Segnaposto contenuto 4">
            <a:extLst>
              <a:ext uri="{FF2B5EF4-FFF2-40B4-BE49-F238E27FC236}">
                <a16:creationId xmlns:a16="http://schemas.microsoft.com/office/drawing/2014/main" id="{99BE5C03-A9D8-DD46-B4D1-7FD9B12E670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5866" y="3449613"/>
            <a:ext cx="6989034" cy="3931332"/>
          </a:xfrm>
        </p:spPr>
      </p:pic>
      <p:pic>
        <p:nvPicPr>
          <p:cNvPr id="7" name="Immagine 6">
            <a:extLst>
              <a:ext uri="{FF2B5EF4-FFF2-40B4-BE49-F238E27FC236}">
                <a16:creationId xmlns:a16="http://schemas.microsoft.com/office/drawing/2014/main" id="{6AAFBF58-FA87-EC42-AC2C-B1E6A63216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7917" y="3091272"/>
            <a:ext cx="7626086" cy="4289673"/>
          </a:xfrm>
          <a:prstGeom prst="rect">
            <a:avLst/>
          </a:prstGeom>
        </p:spPr>
      </p:pic>
      <p:sp>
        <p:nvSpPr>
          <p:cNvPr id="6" name="Rettangolo con angoli arrotondati 5">
            <a:extLst>
              <a:ext uri="{FF2B5EF4-FFF2-40B4-BE49-F238E27FC236}">
                <a16:creationId xmlns:a16="http://schemas.microsoft.com/office/drawing/2014/main" id="{BED7F798-9AA6-D34E-BEBA-DFC35DA03EAA}"/>
              </a:ext>
            </a:extLst>
          </p:cNvPr>
          <p:cNvSpPr/>
          <p:nvPr/>
        </p:nvSpPr>
        <p:spPr>
          <a:xfrm>
            <a:off x="1773966" y="2462656"/>
            <a:ext cx="6632142" cy="449445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2700" b="1" i="1" dirty="0">
                <a:solidFill>
                  <a:schemeClr val="tx1"/>
                </a:solidFill>
              </a:rPr>
              <a:t>Media </a:t>
            </a:r>
            <a:r>
              <a:rPr lang="it-IT" sz="2700" b="1" i="1" dirty="0" err="1">
                <a:solidFill>
                  <a:schemeClr val="tx1"/>
                </a:solidFill>
              </a:rPr>
              <a:t>LoS</a:t>
            </a:r>
            <a:endParaRPr lang="it-IT" sz="2700" i="1" dirty="0">
              <a:solidFill>
                <a:schemeClr val="tx1"/>
              </a:solidFill>
            </a:endParaRPr>
          </a:p>
        </p:txBody>
      </p:sp>
      <p:sp>
        <p:nvSpPr>
          <p:cNvPr id="8" name="Rettangolo con angoli arrotondati 7">
            <a:extLst>
              <a:ext uri="{FF2B5EF4-FFF2-40B4-BE49-F238E27FC236}">
                <a16:creationId xmlns:a16="http://schemas.microsoft.com/office/drawing/2014/main" id="{09B2249F-06EB-AE45-A938-10ADCE44F042}"/>
              </a:ext>
            </a:extLst>
          </p:cNvPr>
          <p:cNvSpPr/>
          <p:nvPr/>
        </p:nvSpPr>
        <p:spPr>
          <a:xfrm>
            <a:off x="8627468" y="2462656"/>
            <a:ext cx="6631200" cy="449445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2700" b="1" i="1" dirty="0">
                <a:solidFill>
                  <a:schemeClr val="tx1"/>
                </a:solidFill>
              </a:rPr>
              <a:t>Mediana </a:t>
            </a:r>
            <a:r>
              <a:rPr lang="it-IT" sz="2700" b="1" i="1" dirty="0" err="1">
                <a:solidFill>
                  <a:schemeClr val="tx1"/>
                </a:solidFill>
              </a:rPr>
              <a:t>LoS</a:t>
            </a:r>
            <a:endParaRPr lang="it-IT" sz="2700" i="1" dirty="0">
              <a:solidFill>
                <a:schemeClr val="tx1"/>
              </a:solidFill>
            </a:endParaRPr>
          </a:p>
        </p:txBody>
      </p:sp>
      <p:sp>
        <p:nvSpPr>
          <p:cNvPr id="9" name="Rettangolo arrotondato 8">
            <a:extLst>
              <a:ext uri="{FF2B5EF4-FFF2-40B4-BE49-F238E27FC236}">
                <a16:creationId xmlns:a16="http://schemas.microsoft.com/office/drawing/2014/main" id="{6ADA3D27-A478-9347-A733-17D4D1859E1B}"/>
              </a:ext>
            </a:extLst>
          </p:cNvPr>
          <p:cNvSpPr/>
          <p:nvPr/>
        </p:nvSpPr>
        <p:spPr>
          <a:xfrm>
            <a:off x="6629400" y="9038063"/>
            <a:ext cx="11125200" cy="6858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pic>
        <p:nvPicPr>
          <p:cNvPr id="10" name="Immagine 9">
            <a:extLst>
              <a:ext uri="{FF2B5EF4-FFF2-40B4-BE49-F238E27FC236}">
                <a16:creationId xmlns:a16="http://schemas.microsoft.com/office/drawing/2014/main" id="{E9DE91A8-C2F0-A040-B023-A7E63753B00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272" t="11013" r="43013" b="29360"/>
          <a:stretch/>
        </p:blipFill>
        <p:spPr>
          <a:xfrm>
            <a:off x="484726" y="8648700"/>
            <a:ext cx="5486400" cy="11597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64060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447256" y="836712"/>
            <a:ext cx="13393488" cy="1714500"/>
          </a:xfrm>
        </p:spPr>
        <p:txBody>
          <a:bodyPr>
            <a:noAutofit/>
          </a:bodyPr>
          <a:lstStyle/>
          <a:p>
            <a:r>
              <a:rPr lang="it-IT" sz="6000" dirty="0">
                <a:latin typeface="Calibri" pitchFamily="34" charset="0"/>
              </a:rPr>
              <a:t>Pre-ERAS: primi risultati sulla base dell'audit EIAS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971800" y="2783048"/>
            <a:ext cx="12344400" cy="6788945"/>
          </a:xfrm>
        </p:spPr>
        <p:txBody>
          <a:bodyPr>
            <a:normAutofit/>
          </a:bodyPr>
          <a:lstStyle/>
          <a:p>
            <a:r>
              <a:rPr lang="it-IT" sz="3600" dirty="0">
                <a:latin typeface="Calibri" pitchFamily="34" charset="0"/>
              </a:rPr>
              <a:t>Numero interventi, nome intervento principale e approccio chirurgico </a:t>
            </a:r>
            <a:r>
              <a:rPr lang="it-IT" sz="2700" dirty="0">
                <a:latin typeface="Calibri" pitchFamily="34" charset="0"/>
              </a:rPr>
              <a:t>(Number of operations, main procedure name and surgical approach)</a:t>
            </a:r>
            <a:r>
              <a:rPr lang="it-IT" sz="3600" dirty="0">
                <a:latin typeface="Calibri" pitchFamily="34" charset="0"/>
              </a:rPr>
              <a:t>:</a:t>
            </a:r>
          </a:p>
          <a:p>
            <a:endParaRPr lang="it-IT" sz="3600" dirty="0">
              <a:latin typeface="Calibri" pitchFamily="34" charset="0"/>
            </a:endParaRPr>
          </a:p>
          <a:p>
            <a:endParaRPr lang="it-IT" sz="3600" dirty="0">
              <a:latin typeface="Calibri" pitchFamily="34" charset="0"/>
            </a:endParaRPr>
          </a:p>
        </p:txBody>
      </p:sp>
      <p:pic>
        <p:nvPicPr>
          <p:cNvPr id="4" name="Picture 2" descr="\\HOME\vaaddor\Mes Documents\ERAS\Logo\encare Provider of ERAS HDwhite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971748" y="9422904"/>
            <a:ext cx="3030252" cy="864096"/>
          </a:xfrm>
          <a:prstGeom prst="rect">
            <a:avLst/>
          </a:prstGeom>
          <a:noFill/>
        </p:spPr>
      </p:pic>
      <p:pic>
        <p:nvPicPr>
          <p:cNvPr id="5" name="Picture 2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9138" y="4020"/>
            <a:ext cx="2911793" cy="804003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Immagine 10">
            <a:extLst>
              <a:ext uri="{FF2B5EF4-FFF2-40B4-BE49-F238E27FC236}">
                <a16:creationId xmlns:a16="http://schemas.microsoft.com/office/drawing/2014/main" id="{C77D76AE-9A81-4B45-B62A-59EA589145D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4495428"/>
            <a:ext cx="10296126" cy="57915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848599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think-cell data - do not delete" hidden="1">
            <a:extLst>
              <a:ext uri="{FF2B5EF4-FFF2-40B4-BE49-F238E27FC236}">
                <a16:creationId xmlns:a16="http://schemas.microsoft.com/office/drawing/2014/main" id="{2AA66A45-A593-F973-E253-8B7EAD789788}"/>
              </a:ext>
            </a:extLst>
          </p:cNvPr>
          <p:cNvGraphicFramePr>
            <a:graphicFrameLocks noChangeAspect="1"/>
          </p:cNvGraphicFramePr>
          <p:nvPr>
            <p:custDataLst>
              <p:tags r:id="rId2"/>
            </p:custDataLst>
            <p:extLst/>
          </p:nvPr>
        </p:nvGraphicFramePr>
        <p:xfrm>
          <a:off x="2288382" y="2382"/>
          <a:ext cx="2382" cy="238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86" name="Diapositiva think-cell" r:id="rId4" imgW="393" imgH="396" progId="TCLayout.ActiveDocument.1">
                  <p:embed/>
                </p:oleObj>
              </mc:Choice>
              <mc:Fallback>
                <p:oleObj name="Diapositiva think-cell" r:id="rId4" imgW="393" imgH="396" progId="TCLayout.ActiveDocument.1">
                  <p:embed/>
                  <p:pic>
                    <p:nvPicPr>
                      <p:cNvPr id="15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2AA66A45-A593-F973-E253-8B7EAD789788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288382" y="2382"/>
                        <a:ext cx="2382" cy="238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971800" y="2675036"/>
            <a:ext cx="12344400" cy="6788945"/>
          </a:xfrm>
        </p:spPr>
        <p:txBody>
          <a:bodyPr/>
          <a:lstStyle/>
          <a:p>
            <a:r>
              <a:rPr lang="it-IT" sz="3600" dirty="0" err="1">
                <a:latin typeface="Calibri" pitchFamily="34" charset="0"/>
              </a:rPr>
              <a:t>Compliance</a:t>
            </a:r>
            <a:r>
              <a:rPr lang="it-IT" sz="3600" dirty="0">
                <a:latin typeface="Calibri" pitchFamily="34" charset="0"/>
              </a:rPr>
              <a:t> con il protocollo ERAS®: </a:t>
            </a:r>
          </a:p>
          <a:p>
            <a:pPr lvl="1"/>
            <a:r>
              <a:rPr lang="it-IT" sz="3000" b="1" dirty="0" err="1">
                <a:latin typeface="Calibri" pitchFamily="34" charset="0"/>
              </a:rPr>
              <a:t>Compliance</a:t>
            </a:r>
            <a:r>
              <a:rPr lang="it-IT" sz="3000" b="1" dirty="0">
                <a:latin typeface="Calibri" pitchFamily="34" charset="0"/>
              </a:rPr>
              <a:t> totale </a:t>
            </a:r>
            <a:r>
              <a:rPr lang="it-IT" sz="2700" dirty="0">
                <a:latin typeface="Calibri" pitchFamily="34" charset="0"/>
              </a:rPr>
              <a:t>(Total </a:t>
            </a:r>
            <a:r>
              <a:rPr lang="it-IT" sz="2700" dirty="0" err="1">
                <a:latin typeface="Calibri" pitchFamily="34" charset="0"/>
              </a:rPr>
              <a:t>compliance</a:t>
            </a:r>
            <a:r>
              <a:rPr lang="it-IT" sz="2700" dirty="0">
                <a:latin typeface="Calibri" pitchFamily="34" charset="0"/>
              </a:rPr>
              <a:t>)</a:t>
            </a:r>
          </a:p>
        </p:txBody>
      </p:sp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2286000" y="728700"/>
            <a:ext cx="13716000" cy="1714500"/>
          </a:xfrm>
        </p:spPr>
        <p:txBody>
          <a:bodyPr vert="horz">
            <a:noAutofit/>
          </a:bodyPr>
          <a:lstStyle/>
          <a:p>
            <a:r>
              <a:rPr lang="it-IT" sz="6000">
                <a:latin typeface="Calibri" pitchFamily="34" charset="0"/>
              </a:rPr>
              <a:t>Pre-ERAS: primi risultati sulla base dell'audit EIAS</a:t>
            </a:r>
          </a:p>
        </p:txBody>
      </p:sp>
      <p:pic>
        <p:nvPicPr>
          <p:cNvPr id="5" name="Picture 2" descr="\\HOME\vaaddor\Mes Documents\ERAS\Logo\encare Provider of ERAS HDwhite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2971748" y="9422904"/>
            <a:ext cx="3030252" cy="864096"/>
          </a:xfrm>
          <a:prstGeom prst="rect">
            <a:avLst/>
          </a:prstGeom>
          <a:noFill/>
        </p:spPr>
      </p:pic>
      <p:pic>
        <p:nvPicPr>
          <p:cNvPr id="6" name="Picture 2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1" y="0"/>
            <a:ext cx="2911793" cy="804003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Immagine 1">
            <a:extLst>
              <a:ext uri="{FF2B5EF4-FFF2-40B4-BE49-F238E27FC236}">
                <a16:creationId xmlns:a16="http://schemas.microsoft.com/office/drawing/2014/main" id="{5CDC3D86-A66F-7144-85D9-A1D6E0CAD5D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286000" y="3794708"/>
            <a:ext cx="13716000" cy="3674853"/>
          </a:xfrm>
          <a:prstGeom prst="rect">
            <a:avLst/>
          </a:prstGeom>
        </p:spPr>
      </p:pic>
      <p:pic>
        <p:nvPicPr>
          <p:cNvPr id="8" name="Immagine 7">
            <a:extLst>
              <a:ext uri="{FF2B5EF4-FFF2-40B4-BE49-F238E27FC236}">
                <a16:creationId xmlns:a16="http://schemas.microsoft.com/office/drawing/2014/main" id="{721C2738-9ABC-F122-F1EF-C9F0007135A0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l="29524" t="36500" r="34251" b="53000"/>
          <a:stretch>
            <a:fillRect/>
          </a:stretch>
        </p:blipFill>
        <p:spPr>
          <a:xfrm>
            <a:off x="2231232" y="8145446"/>
            <a:ext cx="8640960" cy="1836204"/>
          </a:xfrm>
          <a:prstGeom prst="rect">
            <a:avLst/>
          </a:prstGeom>
        </p:spPr>
      </p:pic>
      <p:pic>
        <p:nvPicPr>
          <p:cNvPr id="9" name="Immagine 8">
            <a:extLst>
              <a:ext uri="{FF2B5EF4-FFF2-40B4-BE49-F238E27FC236}">
                <a16:creationId xmlns:a16="http://schemas.microsoft.com/office/drawing/2014/main" id="{F1C66504-A8D3-56E1-3B4A-879CDCDF12E0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l="66525" t="37730" r="24419" b="51770"/>
          <a:stretch>
            <a:fillRect/>
          </a:stretch>
        </p:blipFill>
        <p:spPr>
          <a:xfrm>
            <a:off x="10825944" y="8383860"/>
            <a:ext cx="2160240" cy="1836204"/>
          </a:xfrm>
          <a:prstGeom prst="rect">
            <a:avLst/>
          </a:prstGeom>
        </p:spPr>
      </p:pic>
      <p:sp>
        <p:nvSpPr>
          <p:cNvPr id="12" name="Rettangolo 11">
            <a:extLst>
              <a:ext uri="{FF2B5EF4-FFF2-40B4-BE49-F238E27FC236}">
                <a16:creationId xmlns:a16="http://schemas.microsoft.com/office/drawing/2014/main" id="{F6FC96F0-FD48-101C-434E-05098CEC74AA}"/>
              </a:ext>
            </a:extLst>
          </p:cNvPr>
          <p:cNvSpPr/>
          <p:nvPr/>
        </p:nvSpPr>
        <p:spPr>
          <a:xfrm>
            <a:off x="2339244" y="7598057"/>
            <a:ext cx="2484000" cy="287388"/>
          </a:xfrm>
          <a:prstGeom prst="rect">
            <a:avLst/>
          </a:prstGeom>
          <a:solidFill>
            <a:srgbClr val="3333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2700" b="1" dirty="0"/>
              <a:t>2025</a:t>
            </a:r>
          </a:p>
        </p:txBody>
      </p:sp>
      <p:sp>
        <p:nvSpPr>
          <p:cNvPr id="13" name="Rettangolo 12">
            <a:extLst>
              <a:ext uri="{FF2B5EF4-FFF2-40B4-BE49-F238E27FC236}">
                <a16:creationId xmlns:a16="http://schemas.microsoft.com/office/drawing/2014/main" id="{78B521AC-D16E-6A77-4E5E-13787ABE2A3F}"/>
              </a:ext>
            </a:extLst>
          </p:cNvPr>
          <p:cNvSpPr/>
          <p:nvPr/>
        </p:nvSpPr>
        <p:spPr>
          <a:xfrm>
            <a:off x="2326337" y="7888021"/>
            <a:ext cx="2484000" cy="480404"/>
          </a:xfrm>
          <a:prstGeom prst="rect">
            <a:avLst/>
          </a:prstGeom>
          <a:solidFill>
            <a:srgbClr val="3333FF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2700" b="1" i="1" dirty="0">
                <a:solidFill>
                  <a:schemeClr val="tx1"/>
                </a:solidFill>
              </a:rPr>
              <a:t>21</a:t>
            </a:r>
            <a:r>
              <a:rPr lang="it-IT" sz="2400" i="1" dirty="0">
                <a:solidFill>
                  <a:schemeClr val="tx1"/>
                </a:solidFill>
              </a:rPr>
              <a:t> casi arruolati</a:t>
            </a:r>
          </a:p>
        </p:txBody>
      </p:sp>
      <p:pic>
        <p:nvPicPr>
          <p:cNvPr id="11" name="Elemento grafico 10" descr="Lente di ingrandimento con riempimento a tinta unita">
            <a:extLst>
              <a:ext uri="{FF2B5EF4-FFF2-40B4-BE49-F238E27FC236}">
                <a16:creationId xmlns:a16="http://schemas.microsoft.com/office/drawing/2014/main" id="{B465D224-F9DD-756E-AEF0-316EA8870E6B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4397871" y="7382130"/>
            <a:ext cx="850746" cy="850746"/>
          </a:xfrm>
          <a:prstGeom prst="rect">
            <a:avLst/>
          </a:prstGeom>
        </p:spPr>
      </p:pic>
      <p:sp>
        <p:nvSpPr>
          <p:cNvPr id="16" name="Rettangolo con angoli arrotondati 15">
            <a:extLst>
              <a:ext uri="{FF2B5EF4-FFF2-40B4-BE49-F238E27FC236}">
                <a16:creationId xmlns:a16="http://schemas.microsoft.com/office/drawing/2014/main" id="{FF693830-E055-1690-AC13-580F1B545011}"/>
              </a:ext>
            </a:extLst>
          </p:cNvPr>
          <p:cNvSpPr/>
          <p:nvPr/>
        </p:nvSpPr>
        <p:spPr>
          <a:xfrm>
            <a:off x="2286002" y="8508604"/>
            <a:ext cx="10685748" cy="1373837"/>
          </a:xfrm>
          <a:prstGeom prst="roundRect">
            <a:avLst/>
          </a:prstGeom>
          <a:noFill/>
          <a:ln>
            <a:solidFill>
              <a:srgbClr val="3333FF"/>
            </a:solidFill>
            <a:prstDash val="sysDot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2700"/>
          </a:p>
        </p:txBody>
      </p:sp>
      <p:sp>
        <p:nvSpPr>
          <p:cNvPr id="18" name="Rettangolo con angoli arrotondati 17">
            <a:extLst>
              <a:ext uri="{FF2B5EF4-FFF2-40B4-BE49-F238E27FC236}">
                <a16:creationId xmlns:a16="http://schemas.microsoft.com/office/drawing/2014/main" id="{DE78CAA7-A7C4-D1F2-1FB6-AAE53212BD69}"/>
              </a:ext>
            </a:extLst>
          </p:cNvPr>
          <p:cNvSpPr/>
          <p:nvPr/>
        </p:nvSpPr>
        <p:spPr>
          <a:xfrm>
            <a:off x="2339246" y="3955369"/>
            <a:ext cx="13662755" cy="3124751"/>
          </a:xfrm>
          <a:prstGeom prst="roundRect">
            <a:avLst/>
          </a:prstGeom>
          <a:noFill/>
          <a:ln>
            <a:solidFill>
              <a:schemeClr val="bg1">
                <a:lumMod val="75000"/>
              </a:schemeClr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2700"/>
          </a:p>
        </p:txBody>
      </p:sp>
      <p:sp>
        <p:nvSpPr>
          <p:cNvPr id="19" name="Rettangolo 18">
            <a:extLst>
              <a:ext uri="{FF2B5EF4-FFF2-40B4-BE49-F238E27FC236}">
                <a16:creationId xmlns:a16="http://schemas.microsoft.com/office/drawing/2014/main" id="{76BE556B-8B0D-AFE7-A334-706DA5F80B93}"/>
              </a:ext>
            </a:extLst>
          </p:cNvPr>
          <p:cNvSpPr/>
          <p:nvPr/>
        </p:nvSpPr>
        <p:spPr>
          <a:xfrm>
            <a:off x="11412253" y="3386423"/>
            <a:ext cx="2559269" cy="568946"/>
          </a:xfrm>
          <a:prstGeom prst="rect">
            <a:avLst/>
          </a:prstGeom>
          <a:solidFill>
            <a:srgbClr val="BFBFB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2700" b="1" i="1" dirty="0">
                <a:solidFill>
                  <a:schemeClr val="tx1"/>
                </a:solidFill>
              </a:rPr>
              <a:t>50</a:t>
            </a:r>
            <a:r>
              <a:rPr lang="it-IT" sz="2400" i="1" dirty="0">
                <a:solidFill>
                  <a:schemeClr val="tx1"/>
                </a:solidFill>
              </a:rPr>
              <a:t> casi arruolati</a:t>
            </a:r>
          </a:p>
        </p:txBody>
      </p:sp>
      <p:pic>
        <p:nvPicPr>
          <p:cNvPr id="20" name="Elemento grafico 19" descr="Lente di ingrandimento con riempimento a tinta unita">
            <a:extLst>
              <a:ext uri="{FF2B5EF4-FFF2-40B4-BE49-F238E27FC236}">
                <a16:creationId xmlns:a16="http://schemas.microsoft.com/office/drawing/2014/main" id="{65C6B739-FA3D-8F33-C9B6-CC630E164568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3463675" y="2958012"/>
            <a:ext cx="850746" cy="8507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944497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971800" y="2675036"/>
            <a:ext cx="12344400" cy="6788945"/>
          </a:xfrm>
        </p:spPr>
        <p:txBody>
          <a:bodyPr/>
          <a:lstStyle/>
          <a:p>
            <a:r>
              <a:rPr lang="it-IT" sz="3600" dirty="0" err="1">
                <a:latin typeface="Calibri" pitchFamily="34" charset="0"/>
              </a:rPr>
              <a:t>Compliance</a:t>
            </a:r>
            <a:r>
              <a:rPr lang="it-IT" sz="3600" dirty="0">
                <a:latin typeface="Calibri" pitchFamily="34" charset="0"/>
              </a:rPr>
              <a:t> con il protocollo ERAS®: </a:t>
            </a:r>
          </a:p>
          <a:p>
            <a:pPr lvl="1"/>
            <a:r>
              <a:rPr lang="it-IT" sz="3000" b="1" dirty="0">
                <a:latin typeface="Calibri" pitchFamily="34" charset="0"/>
              </a:rPr>
              <a:t>Per elemento di cura </a:t>
            </a:r>
            <a:r>
              <a:rPr lang="it-IT" sz="2700" dirty="0">
                <a:latin typeface="Calibri" pitchFamily="34" charset="0"/>
              </a:rPr>
              <a:t>(By care </a:t>
            </a:r>
            <a:r>
              <a:rPr lang="it-IT" sz="2700" dirty="0" err="1">
                <a:latin typeface="Calibri" pitchFamily="34" charset="0"/>
              </a:rPr>
              <a:t>element</a:t>
            </a:r>
            <a:r>
              <a:rPr lang="it-IT" sz="2700" dirty="0">
                <a:latin typeface="Calibri" pitchFamily="34" charset="0"/>
              </a:rPr>
              <a:t>)</a:t>
            </a:r>
          </a:p>
          <a:p>
            <a:pPr lvl="1"/>
            <a:endParaRPr lang="fr-FR" dirty="0"/>
          </a:p>
        </p:txBody>
      </p:sp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2286000" y="728700"/>
            <a:ext cx="13716000" cy="1714500"/>
          </a:xfrm>
        </p:spPr>
        <p:txBody>
          <a:bodyPr>
            <a:noAutofit/>
          </a:bodyPr>
          <a:lstStyle/>
          <a:p>
            <a:r>
              <a:rPr lang="it-IT" sz="6000">
                <a:latin typeface="Calibri" pitchFamily="34" charset="0"/>
              </a:rPr>
              <a:t>Pre-ERAS: primi risultati sulla base dell'audit EIAS</a:t>
            </a:r>
          </a:p>
        </p:txBody>
      </p:sp>
      <p:pic>
        <p:nvPicPr>
          <p:cNvPr id="5" name="Picture 2" descr="\\HOME\vaaddor\Mes Documents\ERAS\Logo\encare Provider of ERAS HDwhite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971748" y="9422904"/>
            <a:ext cx="3030252" cy="864096"/>
          </a:xfrm>
          <a:prstGeom prst="rect">
            <a:avLst/>
          </a:prstGeom>
          <a:noFill/>
        </p:spPr>
      </p:pic>
      <p:pic>
        <p:nvPicPr>
          <p:cNvPr id="6" name="Picture 2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1" y="0"/>
            <a:ext cx="2911793" cy="804003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Immagine 8">
            <a:extLst>
              <a:ext uri="{FF2B5EF4-FFF2-40B4-BE49-F238E27FC236}">
                <a16:creationId xmlns:a16="http://schemas.microsoft.com/office/drawing/2014/main" id="{B758584E-A703-0742-AAF0-CC50AC7C347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5999" y="4279406"/>
            <a:ext cx="10601702" cy="5963457"/>
          </a:xfrm>
          <a:prstGeom prst="rect">
            <a:avLst/>
          </a:prstGeom>
        </p:spPr>
      </p:pic>
      <p:pic>
        <p:nvPicPr>
          <p:cNvPr id="2" name="Immagine 1">
            <a:extLst>
              <a:ext uri="{FF2B5EF4-FFF2-40B4-BE49-F238E27FC236}">
                <a16:creationId xmlns:a16="http://schemas.microsoft.com/office/drawing/2014/main" id="{85831311-52A0-F0E8-819C-1D4ED1169205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r="83075" b="53345"/>
          <a:stretch>
            <a:fillRect/>
          </a:stretch>
        </p:blipFill>
        <p:spPr>
          <a:xfrm>
            <a:off x="13466747" y="1898305"/>
            <a:ext cx="2590022" cy="1912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697495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971800" y="2675036"/>
            <a:ext cx="12344400" cy="6788945"/>
          </a:xfrm>
        </p:spPr>
        <p:txBody>
          <a:bodyPr/>
          <a:lstStyle/>
          <a:p>
            <a:r>
              <a:rPr lang="it-IT" sz="3600" dirty="0" err="1">
                <a:latin typeface="Calibri" pitchFamily="34" charset="0"/>
              </a:rPr>
              <a:t>Compliance</a:t>
            </a:r>
            <a:r>
              <a:rPr lang="it-IT" sz="3600" dirty="0">
                <a:latin typeface="Calibri" pitchFamily="34" charset="0"/>
              </a:rPr>
              <a:t> con il protocollo ERAS®: </a:t>
            </a:r>
          </a:p>
          <a:p>
            <a:pPr lvl="1"/>
            <a:r>
              <a:rPr lang="it-IT" sz="3000" b="1" dirty="0">
                <a:latin typeface="Calibri" pitchFamily="34" charset="0"/>
              </a:rPr>
              <a:t>Per elemento di cura</a:t>
            </a:r>
            <a:r>
              <a:rPr lang="it-IT" sz="2700" dirty="0">
                <a:latin typeface="Calibri" pitchFamily="34" charset="0"/>
              </a:rPr>
              <a:t>(By care </a:t>
            </a:r>
            <a:r>
              <a:rPr lang="it-IT" sz="2700" dirty="0" err="1">
                <a:latin typeface="Calibri" pitchFamily="34" charset="0"/>
              </a:rPr>
              <a:t>element</a:t>
            </a:r>
            <a:r>
              <a:rPr lang="it-IT" sz="2700" dirty="0">
                <a:latin typeface="Calibri" pitchFamily="34" charset="0"/>
              </a:rPr>
              <a:t>)</a:t>
            </a:r>
          </a:p>
          <a:p>
            <a:pPr lvl="1"/>
            <a:endParaRPr lang="fr-FR" dirty="0"/>
          </a:p>
        </p:txBody>
      </p:sp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2286000" y="728700"/>
            <a:ext cx="13716000" cy="1714500"/>
          </a:xfrm>
        </p:spPr>
        <p:txBody>
          <a:bodyPr>
            <a:noAutofit/>
          </a:bodyPr>
          <a:lstStyle/>
          <a:p>
            <a:r>
              <a:rPr lang="it-IT" sz="6000">
                <a:latin typeface="Calibri" pitchFamily="34" charset="0"/>
              </a:rPr>
              <a:t>Pre-ERAS: primi risultati sulla base dell'audit EIAS</a:t>
            </a:r>
          </a:p>
        </p:txBody>
      </p:sp>
      <p:pic>
        <p:nvPicPr>
          <p:cNvPr id="5" name="Picture 2" descr="\\HOME\vaaddor\Mes Documents\ERAS\Logo\encare Provider of ERAS HDwhite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971748" y="9422904"/>
            <a:ext cx="3030252" cy="864096"/>
          </a:xfrm>
          <a:prstGeom prst="rect">
            <a:avLst/>
          </a:prstGeom>
          <a:noFill/>
        </p:spPr>
      </p:pic>
      <p:pic>
        <p:nvPicPr>
          <p:cNvPr id="6" name="Picture 2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1" y="0"/>
            <a:ext cx="2911793" cy="804003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Immagine 6">
            <a:extLst>
              <a:ext uri="{FF2B5EF4-FFF2-40B4-BE49-F238E27FC236}">
                <a16:creationId xmlns:a16="http://schemas.microsoft.com/office/drawing/2014/main" id="{B2074ADC-01D2-774C-B48F-8A173416DE3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4389707"/>
            <a:ext cx="10422396" cy="5862599"/>
          </a:xfrm>
          <a:prstGeom prst="rect">
            <a:avLst/>
          </a:prstGeom>
        </p:spPr>
      </p:pic>
      <p:pic>
        <p:nvPicPr>
          <p:cNvPr id="2" name="Immagine 1">
            <a:extLst>
              <a:ext uri="{FF2B5EF4-FFF2-40B4-BE49-F238E27FC236}">
                <a16:creationId xmlns:a16="http://schemas.microsoft.com/office/drawing/2014/main" id="{FE107097-F240-969C-3D11-F2B6ADB23C7A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16955" t="298" r="66120" b="53047"/>
          <a:stretch>
            <a:fillRect/>
          </a:stretch>
        </p:blipFill>
        <p:spPr>
          <a:xfrm>
            <a:off x="13466747" y="1898305"/>
            <a:ext cx="2590022" cy="1912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072596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971800" y="2675036"/>
            <a:ext cx="12344400" cy="6788945"/>
          </a:xfrm>
        </p:spPr>
        <p:txBody>
          <a:bodyPr/>
          <a:lstStyle/>
          <a:p>
            <a:r>
              <a:rPr lang="it-IT" sz="3600" dirty="0" err="1">
                <a:latin typeface="Calibri" pitchFamily="34" charset="0"/>
              </a:rPr>
              <a:t>Compliance</a:t>
            </a:r>
            <a:r>
              <a:rPr lang="it-IT" sz="3600" dirty="0">
                <a:latin typeface="Calibri" pitchFamily="34" charset="0"/>
              </a:rPr>
              <a:t> con il protocollo ERAS®: </a:t>
            </a:r>
          </a:p>
          <a:p>
            <a:pPr lvl="1"/>
            <a:r>
              <a:rPr lang="it-IT" sz="3000" b="1" dirty="0">
                <a:latin typeface="Calibri" pitchFamily="34" charset="0"/>
              </a:rPr>
              <a:t>Per elemento di cura</a:t>
            </a:r>
            <a:r>
              <a:rPr lang="it-IT" sz="2700" dirty="0">
                <a:latin typeface="Calibri" pitchFamily="34" charset="0"/>
              </a:rPr>
              <a:t>(By care </a:t>
            </a:r>
            <a:r>
              <a:rPr lang="it-IT" sz="2700" dirty="0" err="1">
                <a:latin typeface="Calibri" pitchFamily="34" charset="0"/>
              </a:rPr>
              <a:t>element</a:t>
            </a:r>
            <a:r>
              <a:rPr lang="it-IT" sz="2700" dirty="0">
                <a:latin typeface="Calibri" pitchFamily="34" charset="0"/>
              </a:rPr>
              <a:t>)</a:t>
            </a:r>
          </a:p>
          <a:p>
            <a:pPr lvl="1"/>
            <a:endParaRPr lang="fr-FR" dirty="0"/>
          </a:p>
        </p:txBody>
      </p:sp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2286000" y="728700"/>
            <a:ext cx="13716000" cy="1714500"/>
          </a:xfrm>
        </p:spPr>
        <p:txBody>
          <a:bodyPr>
            <a:noAutofit/>
          </a:bodyPr>
          <a:lstStyle/>
          <a:p>
            <a:r>
              <a:rPr lang="it-IT" sz="6000">
                <a:latin typeface="Calibri" pitchFamily="34" charset="0"/>
              </a:rPr>
              <a:t>Pre-ERAS: primi risultati sulla base dell'audit EIAS</a:t>
            </a:r>
          </a:p>
        </p:txBody>
      </p:sp>
      <p:pic>
        <p:nvPicPr>
          <p:cNvPr id="5" name="Picture 2" descr="\\HOME\vaaddor\Mes Documents\ERAS\Logo\encare Provider of ERAS HDwhite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971748" y="9422904"/>
            <a:ext cx="3030252" cy="864096"/>
          </a:xfrm>
          <a:prstGeom prst="rect">
            <a:avLst/>
          </a:prstGeom>
          <a:noFill/>
        </p:spPr>
      </p:pic>
      <p:pic>
        <p:nvPicPr>
          <p:cNvPr id="6" name="Picture 2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1" y="0"/>
            <a:ext cx="2911793" cy="80400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Immagine 7">
            <a:extLst>
              <a:ext uri="{FF2B5EF4-FFF2-40B4-BE49-F238E27FC236}">
                <a16:creationId xmlns:a16="http://schemas.microsoft.com/office/drawing/2014/main" id="{C24ED81D-E776-5C4E-8221-4A43FF303E5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4381160"/>
            <a:ext cx="10422396" cy="5862599"/>
          </a:xfrm>
          <a:prstGeom prst="rect">
            <a:avLst/>
          </a:prstGeom>
        </p:spPr>
      </p:pic>
      <p:pic>
        <p:nvPicPr>
          <p:cNvPr id="2" name="Immagine 1">
            <a:extLst>
              <a:ext uri="{FF2B5EF4-FFF2-40B4-BE49-F238E27FC236}">
                <a16:creationId xmlns:a16="http://schemas.microsoft.com/office/drawing/2014/main" id="{CAAFB2E3-BDF6-30BF-0A19-34A943F29518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34600" t="74" r="48475" b="53271"/>
          <a:stretch>
            <a:fillRect/>
          </a:stretch>
        </p:blipFill>
        <p:spPr>
          <a:xfrm>
            <a:off x="13466747" y="1898305"/>
            <a:ext cx="2590022" cy="1912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643984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971800" y="2675036"/>
            <a:ext cx="12344400" cy="6788945"/>
          </a:xfrm>
        </p:spPr>
        <p:txBody>
          <a:bodyPr/>
          <a:lstStyle/>
          <a:p>
            <a:r>
              <a:rPr lang="it-IT" sz="3600" dirty="0" err="1">
                <a:latin typeface="Calibri" pitchFamily="34" charset="0"/>
              </a:rPr>
              <a:t>Compliance</a:t>
            </a:r>
            <a:r>
              <a:rPr lang="it-IT" sz="3600" dirty="0">
                <a:latin typeface="Calibri" pitchFamily="34" charset="0"/>
              </a:rPr>
              <a:t> con il protocollo ERAS®: </a:t>
            </a:r>
          </a:p>
          <a:p>
            <a:pPr lvl="1"/>
            <a:r>
              <a:rPr lang="it-IT" sz="3000" b="1" dirty="0">
                <a:latin typeface="Calibri" pitchFamily="34" charset="0"/>
              </a:rPr>
              <a:t>Per elemento di cura</a:t>
            </a:r>
            <a:r>
              <a:rPr lang="it-IT" sz="2700" dirty="0">
                <a:latin typeface="Calibri" pitchFamily="34" charset="0"/>
              </a:rPr>
              <a:t>(By care </a:t>
            </a:r>
            <a:r>
              <a:rPr lang="it-IT" sz="2700" dirty="0" err="1">
                <a:latin typeface="Calibri" pitchFamily="34" charset="0"/>
              </a:rPr>
              <a:t>element</a:t>
            </a:r>
            <a:r>
              <a:rPr lang="it-IT" sz="2700" dirty="0">
                <a:latin typeface="Calibri" pitchFamily="34" charset="0"/>
              </a:rPr>
              <a:t>)</a:t>
            </a:r>
          </a:p>
          <a:p>
            <a:pPr lvl="1"/>
            <a:endParaRPr lang="fr-FR" dirty="0"/>
          </a:p>
        </p:txBody>
      </p:sp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2286000" y="728700"/>
            <a:ext cx="13716000" cy="1714500"/>
          </a:xfrm>
        </p:spPr>
        <p:txBody>
          <a:bodyPr>
            <a:noAutofit/>
          </a:bodyPr>
          <a:lstStyle/>
          <a:p>
            <a:r>
              <a:rPr lang="it-IT" sz="6000">
                <a:latin typeface="Calibri" pitchFamily="34" charset="0"/>
              </a:rPr>
              <a:t>Pre-ERAS: primi risultati sulla base dell'audit EIAS</a:t>
            </a:r>
          </a:p>
        </p:txBody>
      </p:sp>
      <p:pic>
        <p:nvPicPr>
          <p:cNvPr id="5" name="Picture 2" descr="\\HOME\vaaddor\Mes Documents\ERAS\Logo\encare Provider of ERAS HDwhite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971748" y="9422904"/>
            <a:ext cx="3030252" cy="864096"/>
          </a:xfrm>
          <a:prstGeom prst="rect">
            <a:avLst/>
          </a:prstGeom>
          <a:noFill/>
        </p:spPr>
      </p:pic>
      <p:pic>
        <p:nvPicPr>
          <p:cNvPr id="6" name="Picture 2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1" y="0"/>
            <a:ext cx="2911793" cy="804003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Immagine 6">
            <a:extLst>
              <a:ext uri="{FF2B5EF4-FFF2-40B4-BE49-F238E27FC236}">
                <a16:creationId xmlns:a16="http://schemas.microsoft.com/office/drawing/2014/main" id="{2029B897-E712-374D-9AAA-2628B953B18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5524" y="4253306"/>
            <a:ext cx="10646225" cy="5988501"/>
          </a:xfrm>
          <a:prstGeom prst="rect">
            <a:avLst/>
          </a:prstGeom>
        </p:spPr>
      </p:pic>
      <p:pic>
        <p:nvPicPr>
          <p:cNvPr id="2" name="Immagine 1">
            <a:extLst>
              <a:ext uri="{FF2B5EF4-FFF2-40B4-BE49-F238E27FC236}">
                <a16:creationId xmlns:a16="http://schemas.microsoft.com/office/drawing/2014/main" id="{1ABB052C-4318-F9CE-99C4-709FB8A2975D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53180" t="-525" r="29895" b="53870"/>
          <a:stretch>
            <a:fillRect/>
          </a:stretch>
        </p:blipFill>
        <p:spPr>
          <a:xfrm>
            <a:off x="13466747" y="1898305"/>
            <a:ext cx="2590022" cy="1912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192003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2286000" y="728700"/>
            <a:ext cx="13716000" cy="1714500"/>
          </a:xfrm>
        </p:spPr>
        <p:txBody>
          <a:bodyPr>
            <a:noAutofit/>
          </a:bodyPr>
          <a:lstStyle/>
          <a:p>
            <a:r>
              <a:rPr lang="it-IT" sz="6000" dirty="0" err="1">
                <a:latin typeface="Calibri" pitchFamily="34" charset="0"/>
              </a:rPr>
              <a:t>Pre</a:t>
            </a:r>
            <a:r>
              <a:rPr lang="it-IT" sz="6000" dirty="0">
                <a:latin typeface="Calibri" pitchFamily="34" charset="0"/>
              </a:rPr>
              <a:t>-ERAS: primi risultati sulla base dell'audit EIAS</a:t>
            </a:r>
          </a:p>
        </p:txBody>
      </p:sp>
      <p:pic>
        <p:nvPicPr>
          <p:cNvPr id="5" name="Picture 2" descr="\\HOME\vaaddor\Mes Documents\ERAS\Logo\encare Provider of ERAS HDwhite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971748" y="9422904"/>
            <a:ext cx="3030252" cy="864096"/>
          </a:xfrm>
          <a:prstGeom prst="rect">
            <a:avLst/>
          </a:prstGeom>
          <a:noFill/>
        </p:spPr>
      </p:pic>
      <p:pic>
        <p:nvPicPr>
          <p:cNvPr id="6" name="Picture 2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1" y="0"/>
            <a:ext cx="2911793" cy="804003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Immagine 9">
            <a:extLst>
              <a:ext uri="{FF2B5EF4-FFF2-40B4-BE49-F238E27FC236}">
                <a16:creationId xmlns:a16="http://schemas.microsoft.com/office/drawing/2014/main" id="{5DA86666-7ECE-3649-8C02-D00FD1EF1D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8322" y="2520330"/>
            <a:ext cx="13716000" cy="7715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135311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971800" y="836712"/>
            <a:ext cx="12344400" cy="1714500"/>
          </a:xfrm>
        </p:spPr>
        <p:txBody>
          <a:bodyPr>
            <a:normAutofit/>
          </a:bodyPr>
          <a:lstStyle/>
          <a:p>
            <a:r>
              <a:rPr lang="it-IT">
                <a:latin typeface="Calibri" pitchFamily="34" charset="0"/>
              </a:rPr>
              <a:t>Pre-ERAS: primi risultati sulla base dell'audit EIAS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971800" y="2567024"/>
            <a:ext cx="12344400" cy="6788945"/>
          </a:xfrm>
        </p:spPr>
        <p:txBody>
          <a:bodyPr>
            <a:normAutofit/>
          </a:bodyPr>
          <a:lstStyle/>
          <a:p>
            <a:r>
              <a:rPr lang="it-IT" sz="3600" b="1" dirty="0">
                <a:latin typeface="Calibri" pitchFamily="34" charset="0"/>
              </a:rPr>
              <a:t>T</a:t>
            </a:r>
            <a:r>
              <a:rPr lang="it-IT" sz="2700" b="1" i="1" dirty="0">
                <a:latin typeface="Calibri" pitchFamily="34" charset="0"/>
              </a:rPr>
              <a:t>rend</a:t>
            </a:r>
          </a:p>
          <a:p>
            <a:pPr marL="0" indent="0">
              <a:buNone/>
            </a:pPr>
            <a:endParaRPr lang="it-IT" sz="2700" i="1" dirty="0">
              <a:latin typeface="Calibri" pitchFamily="34" charset="0"/>
            </a:endParaRPr>
          </a:p>
        </p:txBody>
      </p:sp>
      <p:pic>
        <p:nvPicPr>
          <p:cNvPr id="4" name="Picture 2" descr="\\HOME\vaaddor\Mes Documents\ERAS\Logo\encare Provider of ERAS HDwhite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971748" y="9422904"/>
            <a:ext cx="3030252" cy="864096"/>
          </a:xfrm>
          <a:prstGeom prst="rect">
            <a:avLst/>
          </a:prstGeom>
          <a:noFill/>
        </p:spPr>
      </p:pic>
      <p:pic>
        <p:nvPicPr>
          <p:cNvPr id="5" name="Picture 2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845" y="0"/>
            <a:ext cx="2911793" cy="804003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Immagine 6">
            <a:extLst>
              <a:ext uri="{FF2B5EF4-FFF2-40B4-BE49-F238E27FC236}">
                <a16:creationId xmlns:a16="http://schemas.microsoft.com/office/drawing/2014/main" id="{07C757E4-25A9-904F-98F3-35FB6616776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3229" y="2532131"/>
            <a:ext cx="13748771" cy="7733684"/>
          </a:xfrm>
          <a:prstGeom prst="rect">
            <a:avLst/>
          </a:prstGeom>
        </p:spPr>
      </p:pic>
      <p:pic>
        <p:nvPicPr>
          <p:cNvPr id="9" name="Immagine 8">
            <a:extLst>
              <a:ext uri="{FF2B5EF4-FFF2-40B4-BE49-F238E27FC236}">
                <a16:creationId xmlns:a16="http://schemas.microsoft.com/office/drawing/2014/main" id="{0FD308BC-CAF3-B78E-79C4-C70B0DF1804B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4013" t="45759" r="57352" b="29000"/>
          <a:stretch>
            <a:fillRect/>
          </a:stretch>
        </p:blipFill>
        <p:spPr>
          <a:xfrm>
            <a:off x="2704393" y="4310656"/>
            <a:ext cx="534812" cy="380324"/>
          </a:xfrm>
          <a:prstGeom prst="rect">
            <a:avLst/>
          </a:prstGeom>
        </p:spPr>
      </p:pic>
      <p:pic>
        <p:nvPicPr>
          <p:cNvPr id="10" name="Immagine 9">
            <a:extLst>
              <a:ext uri="{FF2B5EF4-FFF2-40B4-BE49-F238E27FC236}">
                <a16:creationId xmlns:a16="http://schemas.microsoft.com/office/drawing/2014/main" id="{92504377-8D43-15D4-D11F-E25C0CA445BA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4013" t="45759" r="57352" b="29000"/>
          <a:stretch>
            <a:fillRect/>
          </a:stretch>
        </p:blipFill>
        <p:spPr>
          <a:xfrm>
            <a:off x="15089909" y="5848070"/>
            <a:ext cx="534812" cy="380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079116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971800" y="836712"/>
            <a:ext cx="12344400" cy="1714500"/>
          </a:xfrm>
        </p:spPr>
        <p:txBody>
          <a:bodyPr>
            <a:normAutofit/>
          </a:bodyPr>
          <a:lstStyle/>
          <a:p>
            <a:r>
              <a:rPr lang="it-IT">
                <a:latin typeface="Calibri" pitchFamily="34" charset="0"/>
              </a:rPr>
              <a:t>Pre-ERAS: primi risultati sulla base dell'audit EIAS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971800" y="2567024"/>
            <a:ext cx="12344400" cy="6788945"/>
          </a:xfrm>
        </p:spPr>
        <p:txBody>
          <a:bodyPr>
            <a:normAutofit/>
          </a:bodyPr>
          <a:lstStyle/>
          <a:p>
            <a:r>
              <a:rPr lang="it-IT" sz="3600" b="1">
                <a:latin typeface="Calibri" pitchFamily="34" charset="0"/>
              </a:rPr>
              <a:t>Complicazioni (tipo, numero) </a:t>
            </a:r>
            <a:r>
              <a:rPr lang="it-IT" sz="2700">
                <a:latin typeface="Calibri" pitchFamily="34" charset="0"/>
              </a:rPr>
              <a:t>Complications </a:t>
            </a:r>
            <a:r>
              <a:rPr lang="it-IT" sz="2700" i="1">
                <a:latin typeface="Calibri" pitchFamily="34" charset="0"/>
              </a:rPr>
              <a:t>(type, number)</a:t>
            </a:r>
          </a:p>
        </p:txBody>
      </p:sp>
      <p:pic>
        <p:nvPicPr>
          <p:cNvPr id="4" name="Picture 2" descr="\\HOME\vaaddor\Mes Documents\ERAS\Logo\encare Provider of ERAS HDwhite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971748" y="9422904"/>
            <a:ext cx="3030252" cy="864096"/>
          </a:xfrm>
          <a:prstGeom prst="rect">
            <a:avLst/>
          </a:prstGeom>
          <a:noFill/>
        </p:spPr>
      </p:pic>
      <p:pic>
        <p:nvPicPr>
          <p:cNvPr id="5" name="Picture 2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845" y="0"/>
            <a:ext cx="2911793" cy="804003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Immagine 6">
            <a:extLst>
              <a:ext uri="{FF2B5EF4-FFF2-40B4-BE49-F238E27FC236}">
                <a16:creationId xmlns:a16="http://schemas.microsoft.com/office/drawing/2014/main" id="{F3D3E632-6168-6346-B70C-B43184C2440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1293" y="6436125"/>
            <a:ext cx="6845999" cy="3850875"/>
          </a:xfrm>
          <a:prstGeom prst="rect">
            <a:avLst/>
          </a:prstGeom>
        </p:spPr>
      </p:pic>
      <p:pic>
        <p:nvPicPr>
          <p:cNvPr id="9" name="Immagine 8">
            <a:extLst>
              <a:ext uri="{FF2B5EF4-FFF2-40B4-BE49-F238E27FC236}">
                <a16:creationId xmlns:a16="http://schemas.microsoft.com/office/drawing/2014/main" id="{DB7DA484-7FA2-8342-B381-8A151416402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8674" y="3631333"/>
            <a:ext cx="7506072" cy="4222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699559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3756DBE4-1FD0-1643-8B8B-E5B07F34F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LEZIONI 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A4AF3D06-BBBD-414B-9424-146C518425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915443" y="1613474"/>
            <a:ext cx="6278435" cy="864393"/>
          </a:xfrm>
        </p:spPr>
        <p:txBody>
          <a:bodyPr/>
          <a:lstStyle/>
          <a:p>
            <a:r>
              <a:rPr lang="it-IT" dirty="0"/>
              <a:t>PUNTI DI FORZA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71AE1723-0344-794A-A6E0-76D21E9A7C0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915443" y="2477867"/>
            <a:ext cx="6278435" cy="4956176"/>
          </a:xfrm>
        </p:spPr>
        <p:txBody>
          <a:bodyPr/>
          <a:lstStyle/>
          <a:p>
            <a:r>
              <a:rPr lang="it-IT" dirty="0"/>
              <a:t>MIGLIORAMENTO OUTCOMES</a:t>
            </a:r>
          </a:p>
          <a:p>
            <a:r>
              <a:rPr lang="it-IT" dirty="0"/>
              <a:t>ITEMS PREOPERATORI</a:t>
            </a:r>
          </a:p>
          <a:p>
            <a:pPr lvl="1"/>
            <a:r>
              <a:rPr lang="it-IT" dirty="0"/>
              <a:t>PREABILITAZIONE NUTRIZIONALE</a:t>
            </a:r>
          </a:p>
          <a:p>
            <a:pPr lvl="1"/>
            <a:r>
              <a:rPr lang="it-IT" dirty="0"/>
              <a:t>PREABIITAZIONE MOTORIA</a:t>
            </a:r>
          </a:p>
          <a:p>
            <a:pPr lvl="1"/>
            <a:r>
              <a:rPr lang="it-IT" dirty="0"/>
              <a:t>ADESIONE PROTOCOLLO</a:t>
            </a:r>
          </a:p>
          <a:p>
            <a:pPr lvl="1"/>
            <a:endParaRPr lang="it-IT" dirty="0"/>
          </a:p>
        </p:txBody>
      </p:sp>
      <p:sp>
        <p:nvSpPr>
          <p:cNvPr id="5" name="Segnaposto testo 4">
            <a:extLst>
              <a:ext uri="{FF2B5EF4-FFF2-40B4-BE49-F238E27FC236}">
                <a16:creationId xmlns:a16="http://schemas.microsoft.com/office/drawing/2014/main" id="{72246C7F-1D6C-7544-9D93-ADD0BBBD28D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8534400" y="1613474"/>
            <a:ext cx="6278427" cy="864393"/>
          </a:xfrm>
        </p:spPr>
        <p:txBody>
          <a:bodyPr/>
          <a:lstStyle/>
          <a:p>
            <a:r>
              <a:rPr lang="it-IT" dirty="0"/>
              <a:t>PUNTI DEBOLI</a:t>
            </a:r>
          </a:p>
        </p:txBody>
      </p:sp>
      <p:pic>
        <p:nvPicPr>
          <p:cNvPr id="7" name="Immagine 6">
            <a:extLst>
              <a:ext uri="{FF2B5EF4-FFF2-40B4-BE49-F238E27FC236}">
                <a16:creationId xmlns:a16="http://schemas.microsoft.com/office/drawing/2014/main" id="{A6EA041B-4F75-954B-96E4-8AC3A2C585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34400" y="5799456"/>
            <a:ext cx="6278427" cy="1789014"/>
          </a:xfrm>
          <a:prstGeom prst="rect">
            <a:avLst/>
          </a:prstGeom>
        </p:spPr>
      </p:pic>
      <p:sp>
        <p:nvSpPr>
          <p:cNvPr id="8" name="Segnaposto contenuto 3">
            <a:extLst>
              <a:ext uri="{FF2B5EF4-FFF2-40B4-BE49-F238E27FC236}">
                <a16:creationId xmlns:a16="http://schemas.microsoft.com/office/drawing/2014/main" id="{D8824200-093B-5649-A42F-82226ECDDC3F}"/>
              </a:ext>
            </a:extLst>
          </p:cNvPr>
          <p:cNvSpPr txBox="1">
            <a:spLocks/>
          </p:cNvSpPr>
          <p:nvPr/>
        </p:nvSpPr>
        <p:spPr>
          <a:xfrm>
            <a:off x="8534400" y="2477866"/>
            <a:ext cx="6278435" cy="4956176"/>
          </a:xfrm>
          <a:prstGeom prst="rect">
            <a:avLst/>
          </a:prstGeom>
        </p:spPr>
        <p:txBody>
          <a:bodyPr vert="horz" lIns="137160" tIns="68580" rIns="137160" bIns="6858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2700" dirty="0"/>
              <a:t>ITEMS INTRAOPERATORI</a:t>
            </a:r>
          </a:p>
          <a:p>
            <a:pPr lvl="1"/>
            <a:r>
              <a:rPr lang="it-IT" sz="2400" dirty="0"/>
              <a:t>DRENAGGI</a:t>
            </a:r>
          </a:p>
          <a:p>
            <a:pPr lvl="1"/>
            <a:r>
              <a:rPr lang="it-IT" sz="2400" dirty="0"/>
              <a:t>PREPARAZIONE MECCANICA</a:t>
            </a:r>
          </a:p>
          <a:p>
            <a:pPr lvl="1"/>
            <a:r>
              <a:rPr lang="it-IT" sz="2400" dirty="0"/>
              <a:t>RACCOLTA DATI</a:t>
            </a:r>
          </a:p>
          <a:p>
            <a:endParaRPr lang="it-IT" sz="2700" dirty="0"/>
          </a:p>
        </p:txBody>
      </p:sp>
      <p:pic>
        <p:nvPicPr>
          <p:cNvPr id="9" name="Immagine 8">
            <a:extLst>
              <a:ext uri="{FF2B5EF4-FFF2-40B4-BE49-F238E27FC236}">
                <a16:creationId xmlns:a16="http://schemas.microsoft.com/office/drawing/2014/main" id="{6AB27F14-A2EA-464D-9928-CC0FE15753F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15435" y="4713630"/>
            <a:ext cx="5118410" cy="2874840"/>
          </a:xfrm>
          <a:prstGeom prst="rect">
            <a:avLst/>
          </a:prstGeom>
        </p:spPr>
      </p:pic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6F7495CE-9476-2F49-B96B-38D6A9F0A1AB}"/>
              </a:ext>
            </a:extLst>
          </p:cNvPr>
          <p:cNvSpPr/>
          <p:nvPr/>
        </p:nvSpPr>
        <p:spPr>
          <a:xfrm>
            <a:off x="6629400" y="9038063"/>
            <a:ext cx="11125200" cy="6858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pic>
        <p:nvPicPr>
          <p:cNvPr id="11" name="Immagine 10">
            <a:extLst>
              <a:ext uri="{FF2B5EF4-FFF2-40B4-BE49-F238E27FC236}">
                <a16:creationId xmlns:a16="http://schemas.microsoft.com/office/drawing/2014/main" id="{E0E6F386-CDF3-FE4A-B6EC-679965590EF5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272" t="11013" r="43013" b="29360"/>
          <a:stretch/>
        </p:blipFill>
        <p:spPr>
          <a:xfrm>
            <a:off x="484726" y="8648700"/>
            <a:ext cx="5486400" cy="11597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629017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>
            <a:off x="6629400" y="9038063"/>
            <a:ext cx="11125200" cy="6858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DDD77D73-BB27-D2AC-C97A-A42BB337604D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272" t="11013" r="43013" b="29360"/>
          <a:stretch/>
        </p:blipFill>
        <p:spPr>
          <a:xfrm>
            <a:off x="484726" y="8648700"/>
            <a:ext cx="5486400" cy="1159727"/>
          </a:xfrm>
          <a:prstGeom prst="rect">
            <a:avLst/>
          </a:prstGeom>
        </p:spPr>
      </p:pic>
      <p:sp>
        <p:nvSpPr>
          <p:cNvPr id="301" name="Titolo 1">
            <a:extLst>
              <a:ext uri="{FF2B5EF4-FFF2-40B4-BE49-F238E27FC236}">
                <a16:creationId xmlns:a16="http://schemas.microsoft.com/office/drawing/2014/main" id="{BF586E16-5908-0648-99C9-72E5A79119BC}"/>
              </a:ext>
            </a:extLst>
          </p:cNvPr>
          <p:cNvSpPr txBox="1">
            <a:spLocks/>
          </p:cNvSpPr>
          <p:nvPr/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dirty="0"/>
              <a:t>LA VISION – IL SOGNO</a:t>
            </a:r>
          </a:p>
        </p:txBody>
      </p:sp>
      <p:pic>
        <p:nvPicPr>
          <p:cNvPr id="302" name="corridoio">
            <a:hlinkClick r:id="" action="ppaction://media"/>
            <a:extLst>
              <a:ext uri="{FF2B5EF4-FFF2-40B4-BE49-F238E27FC236}">
                <a16:creationId xmlns:a16="http://schemas.microsoft.com/office/drawing/2014/main" id="{BABDDF79-0837-2B47-B9DA-A1ACE97E7A43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6719907" y="4914901"/>
            <a:ext cx="6186909" cy="3480724"/>
          </a:xfrm>
          <a:prstGeom prst="rect">
            <a:avLst/>
          </a:prstGeom>
        </p:spPr>
      </p:pic>
      <p:sp>
        <p:nvSpPr>
          <p:cNvPr id="303" name="Segnaposto contenuto 7">
            <a:extLst>
              <a:ext uri="{FF2B5EF4-FFF2-40B4-BE49-F238E27FC236}">
                <a16:creationId xmlns:a16="http://schemas.microsoft.com/office/drawing/2014/main" id="{4B785E2A-272C-E740-B841-227CAD6EB232}"/>
              </a:ext>
            </a:extLst>
          </p:cNvPr>
          <p:cNvSpPr txBox="1">
            <a:spLocks/>
          </p:cNvSpPr>
          <p:nvPr/>
        </p:nvSpPr>
        <p:spPr>
          <a:xfrm>
            <a:off x="677334" y="2160589"/>
            <a:ext cx="4184035" cy="3880772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/>
              <a:t>CHIRURGIA SENZA DOLORE</a:t>
            </a:r>
          </a:p>
          <a:p>
            <a:endParaRPr lang="it-IT"/>
          </a:p>
          <a:p>
            <a:r>
              <a:rPr lang="it-IT"/>
              <a:t>CHIRURGIA SENZA NAUSEA</a:t>
            </a:r>
          </a:p>
          <a:p>
            <a:endParaRPr lang="it-IT"/>
          </a:p>
          <a:p>
            <a:r>
              <a:rPr lang="it-IT"/>
              <a:t>CHIRURGIA SENZA ALLETTAMENTO</a:t>
            </a:r>
          </a:p>
          <a:p>
            <a:endParaRPr lang="it-IT"/>
          </a:p>
          <a:p>
            <a:endParaRPr lang="it-IT" dirty="0"/>
          </a:p>
        </p:txBody>
      </p:sp>
      <p:pic>
        <p:nvPicPr>
          <p:cNvPr id="304" name="walk">
            <a:hlinkClick r:id="" action="ppaction://media"/>
            <a:extLst>
              <a:ext uri="{FF2B5EF4-FFF2-40B4-BE49-F238E27FC236}">
                <a16:creationId xmlns:a16="http://schemas.microsoft.com/office/drawing/2014/main" id="{87C0612A-CAF9-B746-B83F-DE48464F03F0}"/>
              </a:ext>
            </a:extLst>
          </p:cNvPr>
          <p:cNvPicPr>
            <a:picLocks noChangeAspect="1"/>
          </p:cNvPicPr>
          <p:nvPr>
            <a:vide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4054667" y="1757759"/>
            <a:ext cx="3733800" cy="6637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61262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737" fill="hold"/>
                                        <p:tgtEl>
                                          <p:spTgt spid="30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737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4833" fill="hold"/>
                                        <p:tgtEl>
                                          <p:spTgt spid="30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30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4" dur="1" fill="hold"/>
                                        <p:tgtEl>
                                          <p:spTgt spid="30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2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30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9" dur="1" fill="hold"/>
                                        <p:tgtEl>
                                          <p:spTgt spid="30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4"/>
                  </p:tgtEl>
                </p:cond>
              </p:nextCondLst>
            </p:seq>
            <p:video>
              <p:cMediaNode vol="80000" mute="1">
                <p:cTn id="20" repeatCount="indefinite" fill="remove" display="0">
                  <p:stCondLst>
                    <p:cond delay="indefinite"/>
                  </p:stCondLst>
                </p:cTn>
                <p:tgtEl>
                  <p:spTgt spid="302"/>
                </p:tgtEl>
              </p:cMediaNode>
            </p:video>
            <p:video>
              <p:cMediaNode vol="80000" mute="1">
                <p:cTn id="21" repeatCount="indefinite" fill="remove" display="0">
                  <p:stCondLst>
                    <p:cond delay="indefinite"/>
                  </p:stCondLst>
                </p:cTn>
                <p:tgtEl>
                  <p:spTgt spid="304"/>
                </p:tgtEl>
              </p:cMediaNode>
            </p:vide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>
            <a:off x="6629400" y="9038063"/>
            <a:ext cx="11125200" cy="6858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DDD77D73-BB27-D2AC-C97A-A42BB337604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272" t="11013" r="43013" b="29360"/>
          <a:stretch/>
        </p:blipFill>
        <p:spPr>
          <a:xfrm>
            <a:off x="484726" y="8648700"/>
            <a:ext cx="5486400" cy="1159727"/>
          </a:xfrm>
          <a:prstGeom prst="rect">
            <a:avLst/>
          </a:prstGeom>
        </p:spPr>
      </p:pic>
      <p:pic>
        <p:nvPicPr>
          <p:cNvPr id="9" name="Segnaposto contenuto 3">
            <a:extLst>
              <a:ext uri="{FF2B5EF4-FFF2-40B4-BE49-F238E27FC236}">
                <a16:creationId xmlns:a16="http://schemas.microsoft.com/office/drawing/2014/main" id="{60A634F6-5471-BA4B-83BF-FFC2A3EE64E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095500"/>
            <a:ext cx="12191413" cy="5707489"/>
          </a:xfrm>
          <a:prstGeom prst="rect">
            <a:avLst/>
          </a:prstGeom>
        </p:spPr>
      </p:pic>
      <p:sp>
        <p:nvSpPr>
          <p:cNvPr id="11" name="Titolo 1">
            <a:extLst>
              <a:ext uri="{FF2B5EF4-FFF2-40B4-BE49-F238E27FC236}">
                <a16:creationId xmlns:a16="http://schemas.microsoft.com/office/drawing/2014/main" id="{7733A372-7C50-FA40-BD4A-0C98F30AE1C3}"/>
              </a:ext>
            </a:extLst>
          </p:cNvPr>
          <p:cNvSpPr txBox="1">
            <a:spLocks/>
          </p:cNvSpPr>
          <p:nvPr/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dirty="0"/>
              <a:t>PERCHE’ ERAS</a:t>
            </a:r>
          </a:p>
        </p:txBody>
      </p:sp>
    </p:spTree>
    <p:extLst>
      <p:ext uri="{BB962C8B-B14F-4D97-AF65-F5344CB8AC3E}">
        <p14:creationId xmlns:p14="http://schemas.microsoft.com/office/powerpoint/2010/main" val="127281473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>
            <a:off x="6629400" y="9038063"/>
            <a:ext cx="11125200" cy="6858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DDD77D73-BB27-D2AC-C97A-A42BB337604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272" t="11013" r="43013" b="29360"/>
          <a:stretch/>
        </p:blipFill>
        <p:spPr>
          <a:xfrm>
            <a:off x="484726" y="8648700"/>
            <a:ext cx="5486400" cy="1159727"/>
          </a:xfrm>
          <a:prstGeom prst="rect">
            <a:avLst/>
          </a:prstGeom>
        </p:spPr>
      </p:pic>
      <p:sp>
        <p:nvSpPr>
          <p:cNvPr id="3" name="CasellaDiTesto 2">
            <a:extLst>
              <a:ext uri="{FF2B5EF4-FFF2-40B4-BE49-F238E27FC236}">
                <a16:creationId xmlns:a16="http://schemas.microsoft.com/office/drawing/2014/main" id="{911F7323-C269-8841-9E94-D509322C2061}"/>
              </a:ext>
            </a:extLst>
          </p:cNvPr>
          <p:cNvSpPr txBox="1"/>
          <p:nvPr/>
        </p:nvSpPr>
        <p:spPr>
          <a:xfrm>
            <a:off x="3276600" y="1562100"/>
            <a:ext cx="10134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/>
              <a:t>Dati pazienti </a:t>
            </a:r>
            <a:r>
              <a:rPr lang="it-IT" dirty="0" err="1"/>
              <a:t>eras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01708049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F60A17AF-D61C-F94D-84BE-41BF87A1C6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CONCLUSIONI</a:t>
            </a:r>
          </a:p>
        </p:txBody>
      </p:sp>
      <p:sp>
        <p:nvSpPr>
          <p:cNvPr id="5" name="Rettangolo arrotondato 8">
            <a:extLst>
              <a:ext uri="{FF2B5EF4-FFF2-40B4-BE49-F238E27FC236}">
                <a16:creationId xmlns:a16="http://schemas.microsoft.com/office/drawing/2014/main" id="{7F3EDA77-6455-074B-B04E-10201A86C10B}"/>
              </a:ext>
            </a:extLst>
          </p:cNvPr>
          <p:cNvSpPr/>
          <p:nvPr/>
        </p:nvSpPr>
        <p:spPr>
          <a:xfrm>
            <a:off x="6629400" y="9038063"/>
            <a:ext cx="11125200" cy="6858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pic>
        <p:nvPicPr>
          <p:cNvPr id="6" name="Immagine 5">
            <a:extLst>
              <a:ext uri="{FF2B5EF4-FFF2-40B4-BE49-F238E27FC236}">
                <a16:creationId xmlns:a16="http://schemas.microsoft.com/office/drawing/2014/main" id="{CAE2D187-9333-A548-9CA7-CE84E1002A2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484726" y="8648700"/>
            <a:ext cx="5486400" cy="1159727"/>
          </a:xfrm>
          <a:prstGeom prst="rect">
            <a:avLst/>
          </a:prstGeom>
        </p:spPr>
      </p:pic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5A5799A6-E6EF-574B-A158-A6A782E2D22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15544800" cy="3951288"/>
          </a:xfrm>
        </p:spPr>
        <p:txBody>
          <a:bodyPr>
            <a:noAutofit/>
          </a:bodyPr>
          <a:lstStyle/>
          <a:p>
            <a:pPr algn="just"/>
            <a:r>
              <a:rPr lang="it-IT" sz="3200" dirty="0"/>
              <a:t>Standardizzazione, audit e coinvolgimento del paziente permettono di migliorare gli </a:t>
            </a:r>
            <a:r>
              <a:rPr lang="it-IT" sz="3200" dirty="0" err="1"/>
              <a:t>outcomes</a:t>
            </a:r>
            <a:r>
              <a:rPr lang="it-IT" sz="3200" dirty="0"/>
              <a:t> anche nei contesti a basso volume.</a:t>
            </a:r>
          </a:p>
          <a:p>
            <a:pPr algn="just"/>
            <a:endParaRPr lang="it-IT" sz="3200" dirty="0"/>
          </a:p>
          <a:p>
            <a:pPr algn="just"/>
            <a:endParaRPr lang="it-IT" sz="3200" dirty="0"/>
          </a:p>
          <a:p>
            <a:pPr algn="just"/>
            <a:r>
              <a:rPr lang="it-IT" sz="3200" dirty="0"/>
              <a:t>Quasi un terzo dei pazienti con tumore del colon in Italia viene comunque operato in centri a basso volume. In questo contesto, ERAS non è un optional ma una risposta organizzativa: riduce la variabilità, standardizza il percorso e protegge il paziente indipendentemente dal volume</a:t>
            </a:r>
          </a:p>
          <a:p>
            <a:pPr algn="just"/>
            <a:endParaRPr lang="it-IT" sz="3200" dirty="0"/>
          </a:p>
        </p:txBody>
      </p:sp>
    </p:spTree>
    <p:extLst>
      <p:ext uri="{BB962C8B-B14F-4D97-AF65-F5344CB8AC3E}">
        <p14:creationId xmlns:p14="http://schemas.microsoft.com/office/powerpoint/2010/main" val="201326298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9099" y="266700"/>
            <a:ext cx="17002125" cy="2953043"/>
          </a:xfrm>
          <a:prstGeom prst="rect">
            <a:avLst/>
          </a:prstGeom>
        </p:spPr>
      </p:pic>
      <p:pic>
        <p:nvPicPr>
          <p:cNvPr id="3" name="Immagine 2">
            <a:extLst>
              <a:ext uri="{FF2B5EF4-FFF2-40B4-BE49-F238E27FC236}">
                <a16:creationId xmlns:a16="http://schemas.microsoft.com/office/drawing/2014/main" id="{B71FFB53-BD24-51CD-E4E1-DB4D41A841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37565" y="8343900"/>
            <a:ext cx="10412870" cy="1329043"/>
          </a:xfrm>
          <a:prstGeom prst="rect">
            <a:avLst/>
          </a:prstGeom>
        </p:spPr>
      </p:pic>
      <p:pic>
        <p:nvPicPr>
          <p:cNvPr id="6" name="Immagine 5">
            <a:extLst>
              <a:ext uri="{FF2B5EF4-FFF2-40B4-BE49-F238E27FC236}">
                <a16:creationId xmlns:a16="http://schemas.microsoft.com/office/drawing/2014/main" id="{413DD5B0-86DE-F60E-02CA-D1B2422D011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52800" y="3314700"/>
            <a:ext cx="12411559" cy="2362200"/>
          </a:xfrm>
          <a:prstGeom prst="rect">
            <a:avLst/>
          </a:prstGeom>
        </p:spPr>
      </p:pic>
      <p:pic>
        <p:nvPicPr>
          <p:cNvPr id="7" name="Immagine 6">
            <a:extLst>
              <a:ext uri="{FF2B5EF4-FFF2-40B4-BE49-F238E27FC236}">
                <a16:creationId xmlns:a16="http://schemas.microsoft.com/office/drawing/2014/main" id="{46FC41CF-B151-0C64-79D1-5160C58E175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95878" y="5143500"/>
            <a:ext cx="12725402" cy="2421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735599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3392</TotalTime>
  <Words>625</Words>
  <Application>Microsoft Macintosh PowerPoint</Application>
  <PresentationFormat>Personalizzato</PresentationFormat>
  <Paragraphs>130</Paragraphs>
  <Slides>24</Slides>
  <Notes>12</Notes>
  <HiddenSlides>0</HiddenSlides>
  <MMClips>2</MMClips>
  <ScaleCrop>false</ScaleCrop>
  <HeadingPairs>
    <vt:vector size="8" baseType="variant">
      <vt:variant>
        <vt:lpstr>Caratteri utilizzati</vt:lpstr>
      </vt:variant>
      <vt:variant>
        <vt:i4>9</vt:i4>
      </vt:variant>
      <vt:variant>
        <vt:lpstr>Tema</vt:lpstr>
      </vt:variant>
      <vt:variant>
        <vt:i4>1</vt:i4>
      </vt:variant>
      <vt:variant>
        <vt:lpstr>Server OLE incorporati</vt:lpstr>
      </vt:variant>
      <vt:variant>
        <vt:i4>1</vt:i4>
      </vt:variant>
      <vt:variant>
        <vt:lpstr>Titoli diapositive</vt:lpstr>
      </vt:variant>
      <vt:variant>
        <vt:i4>24</vt:i4>
      </vt:variant>
    </vt:vector>
  </HeadingPairs>
  <TitlesOfParts>
    <vt:vector size="35" baseType="lpstr">
      <vt:lpstr>Segoe UI</vt:lpstr>
      <vt:lpstr>Arial</vt:lpstr>
      <vt:lpstr>Helvetica</vt:lpstr>
      <vt:lpstr>Barlow Ultra-Bold</vt:lpstr>
      <vt:lpstr>Aptos</vt:lpstr>
      <vt:lpstr>Wingdings 3</vt:lpstr>
      <vt:lpstr>Avenir Bold Italics</vt:lpstr>
      <vt:lpstr>Barlow Bold</vt:lpstr>
      <vt:lpstr>Calibri</vt:lpstr>
      <vt:lpstr>Office Theme</vt:lpstr>
      <vt:lpstr>Diapositiva think-cell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DURATA RICOVERO 2025</vt:lpstr>
      <vt:lpstr>Pre-ERAS: primi risultati sulla base dell'audit EIAS</vt:lpstr>
      <vt:lpstr>Pre-ERAS: primi risultati sulla base dell'audit EIAS</vt:lpstr>
      <vt:lpstr>Pre-ERAS: primi risultati sulla base dell'audit EIAS</vt:lpstr>
      <vt:lpstr>Pre-ERAS: primi risultati sulla base dell'audit EIAS</vt:lpstr>
      <vt:lpstr>Pre-ERAS: primi risultati sulla base dell'audit EIAS</vt:lpstr>
      <vt:lpstr>Pre-ERAS: primi risultati sulla base dell'audit EIAS</vt:lpstr>
      <vt:lpstr>Pre-ERAS: primi risultati sulla base dell'audit EIAS</vt:lpstr>
      <vt:lpstr>Pre-ERAS: primi risultati sulla base dell'audit EIAS</vt:lpstr>
      <vt:lpstr>Pre-ERAS: primi risultati sulla base dell'audit EIAS</vt:lpstr>
      <vt:lpstr>LEZIONI </vt:lpstr>
      <vt:lpstr>Presentazione standard di PowerPoint</vt:lpstr>
      <vt:lpstr>Presentazione standard di PowerPoint</vt:lpstr>
      <vt:lpstr>Presentazione standard di PowerPoint</vt:lpstr>
      <vt:lpstr>CONCLUSIONI</vt:lpstr>
      <vt:lpstr>Presentazione standard di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PC</dc:creator>
  <cp:lastModifiedBy>Microsoft Office User</cp:lastModifiedBy>
  <cp:revision>26</cp:revision>
  <dcterms:created xsi:type="dcterms:W3CDTF">2006-08-16T00:00:00Z</dcterms:created>
  <dcterms:modified xsi:type="dcterms:W3CDTF">2026-01-06T16:23:09Z</dcterms:modified>
  <dc:identifier>DAG35qkUN5c</dc:identifier>
</cp:coreProperties>
</file>